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66" r:id="rId4"/>
    <p:sldId id="267" r:id="rId5"/>
    <p:sldId id="316" r:id="rId6"/>
    <p:sldId id="317" r:id="rId7"/>
    <p:sldId id="258" r:id="rId8"/>
    <p:sldId id="325" r:id="rId9"/>
    <p:sldId id="282" r:id="rId10"/>
    <p:sldId id="262" r:id="rId11"/>
    <p:sldId id="284" r:id="rId12"/>
    <p:sldId id="285" r:id="rId13"/>
    <p:sldId id="286" r:id="rId14"/>
    <p:sldId id="287" r:id="rId15"/>
    <p:sldId id="283" r:id="rId16"/>
    <p:sldId id="323" r:id="rId17"/>
    <p:sldId id="288" r:id="rId18"/>
    <p:sldId id="319" r:id="rId19"/>
    <p:sldId id="324" r:id="rId20"/>
    <p:sldId id="320" r:id="rId21"/>
    <p:sldId id="291" r:id="rId22"/>
    <p:sldId id="292" r:id="rId23"/>
    <p:sldId id="295" r:id="rId24"/>
    <p:sldId id="321" r:id="rId25"/>
    <p:sldId id="322" r:id="rId26"/>
    <p:sldId id="326" r:id="rId27"/>
    <p:sldId id="327" r:id="rId28"/>
    <p:sldId id="440" r:id="rId29"/>
    <p:sldId id="441" r:id="rId30"/>
    <p:sldId id="260" r:id="rId31"/>
    <p:sldId id="439" r:id="rId32"/>
    <p:sldId id="261" r:id="rId33"/>
    <p:sldId id="443" r:id="rId34"/>
    <p:sldId id="442" r:id="rId35"/>
    <p:sldId id="444" r:id="rId36"/>
    <p:sldId id="445" r:id="rId37"/>
    <p:sldId id="446" r:id="rId38"/>
    <p:sldId id="447" r:id="rId39"/>
    <p:sldId id="448" r:id="rId40"/>
    <p:sldId id="449" r:id="rId41"/>
    <p:sldId id="263" r:id="rId42"/>
    <p:sldId id="450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81"/>
  </p:normalViewPr>
  <p:slideViewPr>
    <p:cSldViewPr snapToGrid="0" snapToObjects="1">
      <p:cViewPr varScale="1">
        <p:scale>
          <a:sx n="87" d="100"/>
          <a:sy n="87" d="100"/>
        </p:scale>
        <p:origin x="9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1EDE9-623E-BE4A-ADA3-027476ABD207}" type="datetimeFigureOut">
              <a:rPr lang="en-US" smtClean="0"/>
              <a:t>3/22/20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1550EE-992F-8546-A3F0-595ED45ED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74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5E985-2F33-4477-9BC7-5159C19C453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338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>
            <a:extLst>
              <a:ext uri="{FF2B5EF4-FFF2-40B4-BE49-F238E27FC236}">
                <a16:creationId xmlns:a16="http://schemas.microsoft.com/office/drawing/2014/main" id="{2DF7DAC5-91F5-9643-8F95-52C39C4DAF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64612E4-1187-A84C-80D7-4D0B90A737F4}" type="slidenum">
              <a:rPr lang="en-US" altLang="zh-CN"/>
              <a:pPr>
                <a:spcBef>
                  <a:spcPct val="0"/>
                </a:spcBef>
              </a:pPr>
              <a:t>21</a:t>
            </a:fld>
            <a:endParaRPr lang="en-US" altLang="zh-CN"/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3A886FBE-9145-C240-B0BF-F5301C865CF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FDC3D019-2CED-344F-813A-B31704FA55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5980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>
            <a:extLst>
              <a:ext uri="{FF2B5EF4-FFF2-40B4-BE49-F238E27FC236}">
                <a16:creationId xmlns:a16="http://schemas.microsoft.com/office/drawing/2014/main" id="{0612BD06-FAFA-4743-BDEA-8042D41956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BEE1367-1241-334A-AF70-61690C6E4DB3}" type="slidenum">
              <a:rPr lang="en-US" altLang="zh-CN"/>
              <a:pPr>
                <a:spcBef>
                  <a:spcPct val="0"/>
                </a:spcBef>
              </a:pPr>
              <a:t>22</a:t>
            </a:fld>
            <a:endParaRPr lang="en-US" altLang="zh-CN"/>
          </a:p>
        </p:txBody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1E2EFDDF-9904-0F4C-B535-DF4DB964EFF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F4BEAE76-4721-664E-9827-A57CF19D6B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61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>
            <a:extLst>
              <a:ext uri="{FF2B5EF4-FFF2-40B4-BE49-F238E27FC236}">
                <a16:creationId xmlns:a16="http://schemas.microsoft.com/office/drawing/2014/main" id="{0AD57F29-9236-504C-81BB-BE79EEC405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ED638B7-266E-B341-ABC5-DBFF3348D20A}" type="slidenum">
              <a:rPr lang="en-US" altLang="zh-CN"/>
              <a:pPr>
                <a:spcBef>
                  <a:spcPct val="0"/>
                </a:spcBef>
              </a:pPr>
              <a:t>23</a:t>
            </a:fld>
            <a:endParaRPr lang="en-US" altLang="zh-CN"/>
          </a:p>
        </p:txBody>
      </p:sp>
      <p:sp>
        <p:nvSpPr>
          <p:cNvPr id="63490" name="Rectangle 2">
            <a:extLst>
              <a:ext uri="{FF2B5EF4-FFF2-40B4-BE49-F238E27FC236}">
                <a16:creationId xmlns:a16="http://schemas.microsoft.com/office/drawing/2014/main" id="{9CC23C01-8A3A-CE4D-ABA4-DB2E6A8EDF8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2EF29AF5-E12D-5B4B-85BC-1212CB6D65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401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>
            <a:extLst>
              <a:ext uri="{FF2B5EF4-FFF2-40B4-BE49-F238E27FC236}">
                <a16:creationId xmlns:a16="http://schemas.microsoft.com/office/drawing/2014/main" id="{A2D6C7E8-2FE4-824E-A522-C44514B6E8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CD2E87A-60C4-1249-A2C8-29E8F5F1F18F}" type="slidenum">
              <a:rPr lang="en-US" altLang="zh-CN"/>
              <a:pPr>
                <a:spcBef>
                  <a:spcPct val="0"/>
                </a:spcBef>
              </a:pPr>
              <a:t>9</a:t>
            </a:fld>
            <a:endParaRPr lang="en-US" altLang="zh-CN"/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40D8A326-0BD9-8042-B83A-9F6A42F35DE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70288BA2-8F19-9744-8B53-17D5F70C7B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844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>
            <a:extLst>
              <a:ext uri="{FF2B5EF4-FFF2-40B4-BE49-F238E27FC236}">
                <a16:creationId xmlns:a16="http://schemas.microsoft.com/office/drawing/2014/main" id="{568EBD95-1421-FA40-A822-707DA345B0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9AF7341-ACF0-6F4C-BA61-502D961BDFF6}" type="slidenum">
              <a:rPr lang="en-US" altLang="zh-CN"/>
              <a:pPr>
                <a:spcBef>
                  <a:spcPct val="0"/>
                </a:spcBef>
              </a:pPr>
              <a:t>10</a:t>
            </a:fld>
            <a:endParaRPr lang="en-US" altLang="zh-CN"/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9577775C-0033-3242-BF8E-42EB87CB8EC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966AE6D5-0635-4940-B0FE-977942EE7C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594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>
            <a:extLst>
              <a:ext uri="{FF2B5EF4-FFF2-40B4-BE49-F238E27FC236}">
                <a16:creationId xmlns:a16="http://schemas.microsoft.com/office/drawing/2014/main" id="{A743A450-BDB9-6341-8773-9C57DD9997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DAFD369-7FA2-F84D-82D6-A703CD715EED}" type="slidenum">
              <a:rPr lang="en-US" altLang="zh-CN"/>
              <a:pPr>
                <a:spcBef>
                  <a:spcPct val="0"/>
                </a:spcBef>
              </a:pPr>
              <a:t>11</a:t>
            </a:fld>
            <a:endParaRPr lang="en-US" altLang="zh-CN"/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13A96576-088A-654B-992D-E86F22F8409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44DC32FB-DD43-7F4C-846B-37367C0FA0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595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>
            <a:extLst>
              <a:ext uri="{FF2B5EF4-FFF2-40B4-BE49-F238E27FC236}">
                <a16:creationId xmlns:a16="http://schemas.microsoft.com/office/drawing/2014/main" id="{CFC85476-C1C3-1B44-A4EE-23C622499D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4FA4B54-7267-4B49-9608-F28FA3BA1A23}" type="slidenum">
              <a:rPr lang="en-US" altLang="zh-CN"/>
              <a:pPr>
                <a:spcBef>
                  <a:spcPct val="0"/>
                </a:spcBef>
              </a:pPr>
              <a:t>12</a:t>
            </a:fld>
            <a:endParaRPr lang="en-US" altLang="zh-CN"/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3EA1A0A9-98CA-2D40-B77E-358D50377E4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A66C6D71-D514-0442-BC5B-302663B57D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739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>
            <a:extLst>
              <a:ext uri="{FF2B5EF4-FFF2-40B4-BE49-F238E27FC236}">
                <a16:creationId xmlns:a16="http://schemas.microsoft.com/office/drawing/2014/main" id="{C541BAE3-FA49-4A43-B124-7BAADE9CB5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9BBFF6CC-54FA-7A4B-B77D-A3CDBC5FB108}" type="slidenum">
              <a:rPr lang="en-US" altLang="zh-CN"/>
              <a:pPr>
                <a:spcBef>
                  <a:spcPct val="0"/>
                </a:spcBef>
              </a:pPr>
              <a:t>13</a:t>
            </a:fld>
            <a:endParaRPr lang="en-US" altLang="zh-CN"/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FDCA0D7C-2F35-C842-8122-A1B96102DE4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EAEB4209-A1C4-6141-8B00-53866718FC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291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>
            <a:extLst>
              <a:ext uri="{FF2B5EF4-FFF2-40B4-BE49-F238E27FC236}">
                <a16:creationId xmlns:a16="http://schemas.microsoft.com/office/drawing/2014/main" id="{D6C4B468-DB6D-F84A-A1F6-EF2F0CB876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F68EDE35-7462-7D45-BC57-7D2F1D8797E2}" type="slidenum">
              <a:rPr lang="en-US" altLang="zh-CN"/>
              <a:pPr>
                <a:spcBef>
                  <a:spcPct val="0"/>
                </a:spcBef>
              </a:pPr>
              <a:t>14</a:t>
            </a:fld>
            <a:endParaRPr lang="en-US" altLang="zh-CN"/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422CECBF-64DD-DC4D-873C-59E696E7812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B39FBDD4-F2EA-CC41-93D7-FE17E70786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69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>
            <a:extLst>
              <a:ext uri="{FF2B5EF4-FFF2-40B4-BE49-F238E27FC236}">
                <a16:creationId xmlns:a16="http://schemas.microsoft.com/office/drawing/2014/main" id="{99E59FCC-156D-9746-AB49-B4B222131F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2601472-05BD-154C-A5EF-AD1E7F5FA91A}" type="slidenum">
              <a:rPr lang="en-US" altLang="zh-CN"/>
              <a:pPr>
                <a:spcBef>
                  <a:spcPct val="0"/>
                </a:spcBef>
              </a:pPr>
              <a:t>15</a:t>
            </a:fld>
            <a:endParaRPr lang="en-US" altLang="zh-CN"/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216FF76F-5B4A-044C-ACAD-CCF725E8523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9A0AC83E-26A0-8345-8A3B-C9E46F1086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740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id="{A785FEA5-7ADA-ED48-A4ED-9C4521C4E6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FB30ACE-1F05-9F4D-BC61-3257E9B706C1}" type="slidenum">
              <a:rPr lang="en-US" altLang="zh-CN"/>
              <a:pPr>
                <a:spcBef>
                  <a:spcPct val="0"/>
                </a:spcBef>
              </a:pPr>
              <a:t>17</a:t>
            </a:fld>
            <a:endParaRPr lang="en-US" altLang="zh-CN"/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92728CCB-461B-F540-B790-45A4C35340E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AAF38B31-B874-9C4B-81C4-5064249A89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062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AFC6B-9AEB-E440-B108-19D46B40A1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411ED8-D110-2F4C-B9A8-06678D23A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D10A1-39B9-5348-B0A5-11EB7E532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7353A-4998-FE45-A46D-D3DABF97F8A1}" type="datetimeFigureOut">
              <a:rPr lang="en-US" smtClean="0"/>
              <a:t>3/22/20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38F9C-1AAD-1744-A2CF-30714F8A3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27EA2-A713-104B-855E-D4E155DE8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96E3A-36AB-BF4F-B735-341E8A3E4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234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F9BDE-7493-D546-93E9-8261BCAB5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069097-52EC-CF4F-B7FA-736B0FD3F2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98DC2-F8D8-0C40-9F69-6F608FD01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7353A-4998-FE45-A46D-D3DABF97F8A1}" type="datetimeFigureOut">
              <a:rPr lang="en-US" smtClean="0"/>
              <a:t>3/22/20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D4B351-AAEA-A445-9F7B-EE53B12F7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9E8243-C655-E44A-83A0-87F39755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96E3A-36AB-BF4F-B735-341E8A3E4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9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3DBDF5-B2C2-E643-BDD8-32008F4170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FBF0FC-6A70-EC4E-9FB3-C84694B87F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6DD20-9E95-5941-9450-846C06B6E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7353A-4998-FE45-A46D-D3DABF97F8A1}" type="datetimeFigureOut">
              <a:rPr lang="en-US" smtClean="0"/>
              <a:t>3/22/20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D4610-63AD-304E-839E-183BCAAEF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399ED-E092-4045-958B-856C0FA2D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96E3A-36AB-BF4F-B735-341E8A3E4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718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1"/>
            <a:ext cx="53848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41763"/>
            <a:ext cx="53848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6AB853B-87C6-E646-A795-7A6BC776D4A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FE8E6D-ECE6-9B45-B2F4-6BB0F6E1A00B}" type="datetime1">
              <a:rPr lang="en-US"/>
              <a:pPr>
                <a:defRPr/>
              </a:pPr>
              <a:t>3/22/20</a:t>
            </a:fld>
            <a:endParaRPr lang="en-US" altLang="zh-CN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61FD9A75-8DF2-D346-8CA5-9371CA8CCA6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8476A862-3093-6945-8983-02E61B3DB60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F6B3BD-2A2A-FA43-AFB1-090A77105D2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7655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1450E-871E-4141-98D7-371B430BC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3EF81-DF11-2245-BF81-2E82C4100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68BCD-D701-B549-BBB5-0DAF49833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7353A-4998-FE45-A46D-D3DABF97F8A1}" type="datetimeFigureOut">
              <a:rPr lang="en-US" smtClean="0"/>
              <a:t>3/22/20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81C65-6961-EF4F-BAF1-5359CE144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DC725-711C-2041-A6DC-ACAF44D27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96E3A-36AB-BF4F-B735-341E8A3E4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038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55E01-D760-8B45-9164-4C5910E54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3DE4C2-A831-6846-9776-F6629E439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B6587-6F37-7942-89D4-1D20C35B4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7353A-4998-FE45-A46D-D3DABF97F8A1}" type="datetimeFigureOut">
              <a:rPr lang="en-US" smtClean="0"/>
              <a:t>3/22/20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A9124-C024-A541-A348-E1B128125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36D2D-CEF0-5B4C-B2CB-76E5272D9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96E3A-36AB-BF4F-B735-341E8A3E4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37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19371-493F-084E-BEA7-AC040561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13569-7C3F-E746-89EC-AF9E60603F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00CBAF-8560-9B4A-B5A9-7E10E0CAF2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2BDBC7-615B-524A-8422-9318F92F1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7353A-4998-FE45-A46D-D3DABF97F8A1}" type="datetimeFigureOut">
              <a:rPr lang="en-US" smtClean="0"/>
              <a:t>3/22/20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4C89C7-6A5B-D449-B36E-120FE6C71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4878B-58DA-C94A-966B-2DBEFA3E7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96E3A-36AB-BF4F-B735-341E8A3E4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66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CA083-35FC-8A45-921B-AD97907C4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3269B0-014C-C54F-A6CB-B138AD2BD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CB8E27-6280-4245-9EF9-E867110E9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B5E570-8D53-CB48-A7E6-5E3E6494EE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9B2BB6-75AD-CE47-8F99-DB22E89EC8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06E84B-C07C-AB41-86AC-7B5BAE1BF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7353A-4998-FE45-A46D-D3DABF97F8A1}" type="datetimeFigureOut">
              <a:rPr lang="en-US" smtClean="0"/>
              <a:t>3/22/20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A8AEB1-1C05-A848-B717-A47C45710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8B93D5-FA69-B743-8B75-C20EE10AA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96E3A-36AB-BF4F-B735-341E8A3E4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560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AF83F-F812-674F-B9EF-7F4B1413B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F49542-8405-574F-9015-2528894CD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7353A-4998-FE45-A46D-D3DABF97F8A1}" type="datetimeFigureOut">
              <a:rPr lang="en-US" smtClean="0"/>
              <a:t>3/22/20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733DFC-A187-8246-8DEA-05CF6B01D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787E1A-04EE-724E-ABD1-F09719D9A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96E3A-36AB-BF4F-B735-341E8A3E4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94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9B2AF6-CA41-FE41-BCA1-9B308ADBD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7353A-4998-FE45-A46D-D3DABF97F8A1}" type="datetimeFigureOut">
              <a:rPr lang="en-US" smtClean="0"/>
              <a:t>3/22/20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C39DAF-915D-634D-A230-98B9F9ABC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A39DE-1549-F44D-9A2D-20514E368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96E3A-36AB-BF4F-B735-341E8A3E4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65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0B74C-9A9A-8E4D-B686-EF27DAC2C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7961E-05EB-4D47-9423-FA72484D9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61693E-604A-C946-BD26-E8B3B64E0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F7B1AE-7F31-9D46-B9EA-E6560B9DD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7353A-4998-FE45-A46D-D3DABF97F8A1}" type="datetimeFigureOut">
              <a:rPr lang="en-US" smtClean="0"/>
              <a:t>3/22/20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942D65-CAF2-2A4F-A470-3A67325BA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AE2BAB-A1F0-4C4D-B457-350D88519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96E3A-36AB-BF4F-B735-341E8A3E4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31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76FBF-494C-9949-9BAB-911944E95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7DA8F-E76B-CA41-AB53-B791E3394C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7C37B-D59E-3A4B-95C2-E7EAD04597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7D26DA-AA6E-8A4F-9920-972CDBC85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7353A-4998-FE45-A46D-D3DABF97F8A1}" type="datetimeFigureOut">
              <a:rPr lang="en-US" smtClean="0"/>
              <a:t>3/22/20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354490-24D5-2643-B011-4B5CC0070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451DA0-61C3-D040-B1DF-CC1475F3D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96E3A-36AB-BF4F-B735-341E8A3E4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556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541C49-AE08-8D4F-A780-0BFBF976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0764E-EC8D-0746-A25F-F2019F072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07D2A-E5FD-E343-93F0-A7E7E9F85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47353A-4998-FE45-A46D-D3DABF97F8A1}" type="datetimeFigureOut">
              <a:rPr lang="en-US" smtClean="0"/>
              <a:t>3/22/20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2CBC5-16A3-A04D-8167-EE0954894E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7D913-A2F6-C14B-8711-959F2418B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96E3A-36AB-BF4F-B735-341E8A3E4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07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hyperlink" Target="http://www.robots.ox.ac.uk/~vgg/research/affin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jpe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0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pencv.org/master/da/df5/tutorial_py_sift_intro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D0FB9-BF94-734C-9B32-574FFC366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Correspondences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E01A1F-C416-FA4C-95B8-95895464D9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842798"/>
          </a:xfrm>
        </p:spPr>
        <p:txBody>
          <a:bodyPr>
            <a:normAutofit/>
          </a:bodyPr>
          <a:lstStyle/>
          <a:p>
            <a:r>
              <a:rPr lang="en-US" b="1" dirty="0"/>
              <a:t>Lecture 1 (75 minutes)</a:t>
            </a:r>
          </a:p>
          <a:p>
            <a:r>
              <a:rPr lang="en-US" dirty="0"/>
              <a:t>Photometric Matching</a:t>
            </a:r>
          </a:p>
          <a:p>
            <a:r>
              <a:rPr lang="en-US" dirty="0"/>
              <a:t>SIFT features and descriptors</a:t>
            </a:r>
          </a:p>
          <a:p>
            <a:r>
              <a:rPr lang="en-US" dirty="0"/>
              <a:t>Stereo and dense depth</a:t>
            </a:r>
          </a:p>
        </p:txBody>
      </p:sp>
    </p:spTree>
    <p:extLst>
      <p:ext uri="{BB962C8B-B14F-4D97-AF65-F5344CB8AC3E}">
        <p14:creationId xmlns:p14="http://schemas.microsoft.com/office/powerpoint/2010/main" val="2695691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>
            <a:extLst>
              <a:ext uri="{FF2B5EF4-FFF2-40B4-BE49-F238E27FC236}">
                <a16:creationId xmlns:a16="http://schemas.microsoft.com/office/drawing/2014/main" id="{2662CC06-EAF7-2943-884D-AFA6FF8E97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 Scale-space extrema detection</a:t>
            </a:r>
          </a:p>
        </p:txBody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DC69F3EB-B8CE-F94C-A02E-B8EE7CF7480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600201"/>
            <a:ext cx="10972800" cy="4530725"/>
          </a:xfrm>
        </p:spPr>
        <p:txBody>
          <a:bodyPr>
            <a:normAutofit/>
          </a:bodyPr>
          <a:lstStyle/>
          <a:p>
            <a:r>
              <a:rPr lang="en-US" altLang="zh-CN" dirty="0"/>
              <a:t>Goal: Identify locations and scales that can be repeatably assigned under different views of the same scene or object.</a:t>
            </a:r>
          </a:p>
          <a:p>
            <a:r>
              <a:rPr lang="en-US" altLang="zh-CN" dirty="0"/>
              <a:t>Method: search for stable features across multiple scales using a continuous function of scale.</a:t>
            </a:r>
          </a:p>
          <a:p>
            <a:r>
              <a:rPr lang="en-US" altLang="zh-CN" dirty="0"/>
              <a:t>Prior work has shown that under a variety of assumptions, the best function is a Gaussian function. </a:t>
            </a:r>
          </a:p>
          <a:p>
            <a:r>
              <a:rPr lang="en-US" altLang="zh-CN" dirty="0"/>
              <a:t>The scale space of an image is a function L(</a:t>
            </a:r>
            <a:r>
              <a:rPr lang="en-US" altLang="zh-CN" dirty="0" err="1"/>
              <a:t>x,y</a:t>
            </a:r>
            <a:r>
              <a:rPr lang="en-US" altLang="zh-CN" dirty="0"/>
              <a:t>,</a:t>
            </a:r>
            <a:r>
              <a:rPr lang="en-US" altLang="zh-CN" dirty="0">
                <a:sym typeface="Symbol" pitchFamily="2" charset="2"/>
              </a:rPr>
              <a:t>) that is produced from the convolution of a Gaussian kernel (at different scales) with the input image.</a:t>
            </a:r>
          </a:p>
        </p:txBody>
      </p:sp>
      <p:sp>
        <p:nvSpPr>
          <p:cNvPr id="4" name="Date Placeholder 5">
            <a:extLst>
              <a:ext uri="{FF2B5EF4-FFF2-40B4-BE49-F238E27FC236}">
                <a16:creationId xmlns:a16="http://schemas.microsoft.com/office/drawing/2014/main" id="{0FE4D948-EA0E-D142-B664-C1135A21527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1785C99D-338C-453B-8883-FD6E0769CF9D}" type="datetime1">
              <a:rPr lang="en-US"/>
              <a:pPr/>
              <a:t>3/22/20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E6230C-B8FB-6F42-92E3-FAE56864BA6D}"/>
              </a:ext>
            </a:extLst>
          </p:cNvPr>
          <p:cNvSpPr/>
          <p:nvPr/>
        </p:nvSpPr>
        <p:spPr>
          <a:xfrm>
            <a:off x="6643215" y="6154627"/>
            <a:ext cx="4710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Credits: https://</a:t>
            </a:r>
            <a:r>
              <a:rPr lang="en-US" altLang="zh-CN" dirty="0" err="1">
                <a:solidFill>
                  <a:srgbClr val="FF0000"/>
                </a:solidFill>
              </a:rPr>
              <a:t>slideplayer.com</a:t>
            </a:r>
            <a:r>
              <a:rPr lang="en-US" altLang="zh-CN" dirty="0">
                <a:solidFill>
                  <a:srgbClr val="FF0000"/>
                </a:solidFill>
              </a:rPr>
              <a:t>/slide/5282534/)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24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F9ACB9B8-5AB4-BC4F-955F-AE18D70B9E0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ADAE88B-FECC-4C81-AE87-BA3AE1A62140}" type="datetime1">
              <a:rPr lang="en-US"/>
              <a:pPr>
                <a:defRPr/>
              </a:pPr>
              <a:t>3/22/20</a:t>
            </a:fld>
            <a:endParaRPr lang="en-US" altLang="zh-CN"/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308E9D3B-7C74-3345-8882-7C47A05ACF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Aside: Image Pyramids</a:t>
            </a:r>
          </a:p>
        </p:txBody>
      </p:sp>
      <p:sp>
        <p:nvSpPr>
          <p:cNvPr id="31748" name="AutoShape 4">
            <a:extLst>
              <a:ext uri="{FF2B5EF4-FFF2-40B4-BE49-F238E27FC236}">
                <a16:creationId xmlns:a16="http://schemas.microsoft.com/office/drawing/2014/main" id="{0181F060-E934-D847-B973-4CB7EA16DB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4343400"/>
            <a:ext cx="4038600" cy="1447800"/>
          </a:xfrm>
          <a:prstGeom prst="parallelogram">
            <a:avLst>
              <a:gd name="adj" fmla="val 6973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Bookman Old Style" panose="02050604050505020204" pitchFamily="18" charset="0"/>
            </a:endParaRPr>
          </a:p>
        </p:txBody>
      </p:sp>
      <p:sp>
        <p:nvSpPr>
          <p:cNvPr id="31749" name="AutoShape 5">
            <a:extLst>
              <a:ext uri="{FF2B5EF4-FFF2-40B4-BE49-F238E27FC236}">
                <a16:creationId xmlns:a16="http://schemas.microsoft.com/office/drawing/2014/main" id="{9CB12FD3-A30B-D744-B8D8-ECD8F281F4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3048000"/>
            <a:ext cx="2057400" cy="609600"/>
          </a:xfrm>
          <a:prstGeom prst="parallelogram">
            <a:avLst>
              <a:gd name="adj" fmla="val 8437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Bookman Old Style" panose="02050604050505020204" pitchFamily="18" charset="0"/>
            </a:endParaRPr>
          </a:p>
        </p:txBody>
      </p:sp>
      <p:sp>
        <p:nvSpPr>
          <p:cNvPr id="31750" name="AutoShape 7">
            <a:extLst>
              <a:ext uri="{FF2B5EF4-FFF2-40B4-BE49-F238E27FC236}">
                <a16:creationId xmlns:a16="http://schemas.microsoft.com/office/drawing/2014/main" id="{47661AFC-5342-7C49-8DB2-8DCA11151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2209800"/>
            <a:ext cx="1143000" cy="304800"/>
          </a:xfrm>
          <a:prstGeom prst="parallelogram">
            <a:avLst>
              <a:gd name="adj" fmla="val 937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Bookman Old Style" panose="02050604050505020204" pitchFamily="18" charset="0"/>
            </a:endParaRPr>
          </a:p>
        </p:txBody>
      </p:sp>
      <p:sp>
        <p:nvSpPr>
          <p:cNvPr id="31751" name="AutoShape 8">
            <a:extLst>
              <a:ext uri="{FF2B5EF4-FFF2-40B4-BE49-F238E27FC236}">
                <a16:creationId xmlns:a16="http://schemas.microsoft.com/office/drawing/2014/main" id="{3F2E9BED-0BFA-5E48-B903-598CFA543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1447800"/>
            <a:ext cx="685800" cy="152400"/>
          </a:xfrm>
          <a:prstGeom prst="parallelogram">
            <a:avLst>
              <a:gd name="adj" fmla="val 112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Bookman Old Style" panose="02050604050505020204" pitchFamily="18" charset="0"/>
            </a:endParaRPr>
          </a:p>
        </p:txBody>
      </p:sp>
      <p:sp>
        <p:nvSpPr>
          <p:cNvPr id="31752" name="Text Box 10">
            <a:extLst>
              <a:ext uri="{FF2B5EF4-FFF2-40B4-BE49-F238E27FC236}">
                <a16:creationId xmlns:a16="http://schemas.microsoft.com/office/drawing/2014/main" id="{A58F1F88-4FAC-3644-BD88-C5DBF54C80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3525" y="4760913"/>
            <a:ext cx="3600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Bottom level is the original image.</a:t>
            </a:r>
          </a:p>
        </p:txBody>
      </p:sp>
      <p:sp>
        <p:nvSpPr>
          <p:cNvPr id="31753" name="Text Box 11">
            <a:extLst>
              <a:ext uri="{FF2B5EF4-FFF2-40B4-BE49-F238E27FC236}">
                <a16:creationId xmlns:a16="http://schemas.microsoft.com/office/drawing/2014/main" id="{B898382C-FB54-574A-868E-ED7089920B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1" y="2971800"/>
            <a:ext cx="2955925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2</a:t>
            </a:r>
            <a:r>
              <a:rPr lang="en-US" altLang="en-US" sz="1800" baseline="30000"/>
              <a:t>nd</a:t>
            </a:r>
            <a:r>
              <a:rPr lang="en-US" altLang="en-US" sz="1800"/>
              <a:t> level is derived from the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original image according to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some function</a:t>
            </a:r>
          </a:p>
        </p:txBody>
      </p:sp>
      <p:sp>
        <p:nvSpPr>
          <p:cNvPr id="31754" name="Text Box 12">
            <a:extLst>
              <a:ext uri="{FF2B5EF4-FFF2-40B4-BE49-F238E27FC236}">
                <a16:creationId xmlns:a16="http://schemas.microsoft.com/office/drawing/2014/main" id="{F23AD73C-9EFD-2943-AEF3-09AFADEC34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1" y="1905000"/>
            <a:ext cx="3324225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3</a:t>
            </a:r>
            <a:r>
              <a:rPr lang="en-US" altLang="en-US" sz="1800" baseline="30000"/>
              <a:t>rd</a:t>
            </a:r>
            <a:r>
              <a:rPr lang="en-US" altLang="en-US" sz="1800"/>
              <a:t> level is derived from the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2</a:t>
            </a:r>
            <a:r>
              <a:rPr lang="en-US" altLang="en-US" sz="1800" baseline="30000"/>
              <a:t>nd</a:t>
            </a:r>
            <a:r>
              <a:rPr lang="en-US" altLang="en-US" sz="1800"/>
              <a:t> level according to the same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funtion</a:t>
            </a:r>
          </a:p>
        </p:txBody>
      </p:sp>
      <p:sp>
        <p:nvSpPr>
          <p:cNvPr id="31755" name="Text Box 13">
            <a:extLst>
              <a:ext uri="{FF2B5EF4-FFF2-40B4-BE49-F238E27FC236}">
                <a16:creationId xmlns:a16="http://schemas.microsoft.com/office/drawing/2014/main" id="{1E0DC592-D753-8841-94F2-17B2C85A4E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1219201"/>
            <a:ext cx="1276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And so on.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ABA320-C91C-0548-A2A2-64F49767BAED}"/>
              </a:ext>
            </a:extLst>
          </p:cNvPr>
          <p:cNvSpPr/>
          <p:nvPr/>
        </p:nvSpPr>
        <p:spPr>
          <a:xfrm>
            <a:off x="6723729" y="6352143"/>
            <a:ext cx="4710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Credits: https://</a:t>
            </a:r>
            <a:r>
              <a:rPr lang="en-US" altLang="zh-CN" dirty="0" err="1">
                <a:solidFill>
                  <a:srgbClr val="FF0000"/>
                </a:solidFill>
              </a:rPr>
              <a:t>slideplayer.com</a:t>
            </a:r>
            <a:r>
              <a:rPr lang="en-US" altLang="zh-CN" dirty="0">
                <a:solidFill>
                  <a:srgbClr val="FF0000"/>
                </a:solidFill>
              </a:rPr>
              <a:t>/slide/5282534/)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627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F977BF64-7275-BE49-9F47-D908F7762DE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8B784A90-608C-4119-9072-6CF08FDDD8CF}" type="datetime1">
              <a:rPr lang="en-US"/>
              <a:pPr>
                <a:defRPr/>
              </a:pPr>
              <a:t>3/22/20</a:t>
            </a:fld>
            <a:endParaRPr lang="en-US" altLang="zh-CN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2CD66D88-32BB-EF4D-8B60-D15B7CAB27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Aside: Mean Pyramid</a:t>
            </a:r>
          </a:p>
        </p:txBody>
      </p:sp>
      <p:sp>
        <p:nvSpPr>
          <p:cNvPr id="33796" name="AutoShape 3">
            <a:extLst>
              <a:ext uri="{FF2B5EF4-FFF2-40B4-BE49-F238E27FC236}">
                <a16:creationId xmlns:a16="http://schemas.microsoft.com/office/drawing/2014/main" id="{18DA389A-6D20-F444-B3D0-BDB2CDCF9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4343400"/>
            <a:ext cx="4038600" cy="1447800"/>
          </a:xfrm>
          <a:prstGeom prst="parallelogram">
            <a:avLst>
              <a:gd name="adj" fmla="val 6973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Bookman Old Style" panose="02050604050505020204" pitchFamily="18" charset="0"/>
            </a:endParaRPr>
          </a:p>
        </p:txBody>
      </p:sp>
      <p:sp>
        <p:nvSpPr>
          <p:cNvPr id="33797" name="AutoShape 4">
            <a:extLst>
              <a:ext uri="{FF2B5EF4-FFF2-40B4-BE49-F238E27FC236}">
                <a16:creationId xmlns:a16="http://schemas.microsoft.com/office/drawing/2014/main" id="{BCC641B3-4B84-DC42-BC36-F6F6C6653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3048000"/>
            <a:ext cx="2057400" cy="609600"/>
          </a:xfrm>
          <a:prstGeom prst="parallelogram">
            <a:avLst>
              <a:gd name="adj" fmla="val 8437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Bookman Old Style" panose="02050604050505020204" pitchFamily="18" charset="0"/>
            </a:endParaRPr>
          </a:p>
        </p:txBody>
      </p:sp>
      <p:sp>
        <p:nvSpPr>
          <p:cNvPr id="33798" name="AutoShape 5">
            <a:extLst>
              <a:ext uri="{FF2B5EF4-FFF2-40B4-BE49-F238E27FC236}">
                <a16:creationId xmlns:a16="http://schemas.microsoft.com/office/drawing/2014/main" id="{062DE37E-9FE3-7247-8DA9-3FDA34F02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2209800"/>
            <a:ext cx="1143000" cy="304800"/>
          </a:xfrm>
          <a:prstGeom prst="parallelogram">
            <a:avLst>
              <a:gd name="adj" fmla="val 937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Bookman Old Style" panose="02050604050505020204" pitchFamily="18" charset="0"/>
            </a:endParaRPr>
          </a:p>
        </p:txBody>
      </p:sp>
      <p:sp>
        <p:nvSpPr>
          <p:cNvPr id="33799" name="AutoShape 6">
            <a:extLst>
              <a:ext uri="{FF2B5EF4-FFF2-40B4-BE49-F238E27FC236}">
                <a16:creationId xmlns:a16="http://schemas.microsoft.com/office/drawing/2014/main" id="{999ECAB1-6A24-4048-B30C-2E188AAFA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1447800"/>
            <a:ext cx="685800" cy="152400"/>
          </a:xfrm>
          <a:prstGeom prst="parallelogram">
            <a:avLst>
              <a:gd name="adj" fmla="val 112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Bookman Old Style" panose="02050604050505020204" pitchFamily="18" charset="0"/>
            </a:endParaRPr>
          </a:p>
        </p:txBody>
      </p:sp>
      <p:sp>
        <p:nvSpPr>
          <p:cNvPr id="33800" name="Text Box 7">
            <a:extLst>
              <a:ext uri="{FF2B5EF4-FFF2-40B4-BE49-F238E27FC236}">
                <a16:creationId xmlns:a16="http://schemas.microsoft.com/office/drawing/2014/main" id="{FBC18262-F4DF-8340-B6BB-F6A2E85869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3525" y="4760913"/>
            <a:ext cx="3600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Bottom level is the original image.</a:t>
            </a:r>
          </a:p>
        </p:txBody>
      </p:sp>
      <p:sp>
        <p:nvSpPr>
          <p:cNvPr id="33801" name="Text Box 8">
            <a:extLst>
              <a:ext uri="{FF2B5EF4-FFF2-40B4-BE49-F238E27FC236}">
                <a16:creationId xmlns:a16="http://schemas.microsoft.com/office/drawing/2014/main" id="{3D26AA29-2E43-5C48-8207-CD7A52777A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1" y="2971800"/>
            <a:ext cx="36925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At 2</a:t>
            </a:r>
            <a:r>
              <a:rPr lang="en-US" altLang="en-US" sz="1800" baseline="30000"/>
              <a:t>nd</a:t>
            </a:r>
            <a:r>
              <a:rPr lang="en-US" altLang="en-US" sz="1800"/>
              <a:t> level, each pixel is the mean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of 4 pixels in the original image.</a:t>
            </a:r>
          </a:p>
        </p:txBody>
      </p:sp>
      <p:sp>
        <p:nvSpPr>
          <p:cNvPr id="33802" name="Text Box 9">
            <a:extLst>
              <a:ext uri="{FF2B5EF4-FFF2-40B4-BE49-F238E27FC236}">
                <a16:creationId xmlns:a16="http://schemas.microsoft.com/office/drawing/2014/main" id="{DBA84096-724A-2A47-8925-8A12F7844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1905000"/>
            <a:ext cx="36591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At 3</a:t>
            </a:r>
            <a:r>
              <a:rPr lang="en-US" altLang="en-US" sz="1800" baseline="30000"/>
              <a:t>rd</a:t>
            </a:r>
            <a:r>
              <a:rPr lang="en-US" altLang="en-US" sz="1800"/>
              <a:t> level, each pixel is the mean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of 4 pixels in the 2</a:t>
            </a:r>
            <a:r>
              <a:rPr lang="en-US" altLang="en-US" sz="1800" baseline="30000"/>
              <a:t>nd</a:t>
            </a:r>
            <a:r>
              <a:rPr lang="en-US" altLang="en-US" sz="1800"/>
              <a:t> level.</a:t>
            </a:r>
          </a:p>
        </p:txBody>
      </p:sp>
      <p:sp>
        <p:nvSpPr>
          <p:cNvPr id="33803" name="Text Box 10">
            <a:extLst>
              <a:ext uri="{FF2B5EF4-FFF2-40B4-BE49-F238E27FC236}">
                <a16:creationId xmlns:a16="http://schemas.microsoft.com/office/drawing/2014/main" id="{C5D20E42-58A7-7C41-84ED-BCAF7DD5B4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1219201"/>
            <a:ext cx="1276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And so on.</a:t>
            </a:r>
          </a:p>
        </p:txBody>
      </p:sp>
      <p:sp>
        <p:nvSpPr>
          <p:cNvPr id="33804" name="AutoShape 11">
            <a:extLst>
              <a:ext uri="{FF2B5EF4-FFF2-40B4-BE49-F238E27FC236}">
                <a16:creationId xmlns:a16="http://schemas.microsoft.com/office/drawing/2014/main" id="{BDDF3487-E537-364D-BB5B-1EDAC2DC9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4343400"/>
            <a:ext cx="1143000" cy="304800"/>
          </a:xfrm>
          <a:prstGeom prst="parallelogram">
            <a:avLst>
              <a:gd name="adj" fmla="val 93750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Bookman Old Style" panose="02050604050505020204" pitchFamily="18" charset="0"/>
            </a:endParaRPr>
          </a:p>
        </p:txBody>
      </p:sp>
      <p:sp>
        <p:nvSpPr>
          <p:cNvPr id="33805" name="Line 13">
            <a:extLst>
              <a:ext uri="{FF2B5EF4-FFF2-40B4-BE49-F238E27FC236}">
                <a16:creationId xmlns:a16="http://schemas.microsoft.com/office/drawing/2014/main" id="{AB2F9FA0-2F4D-DC41-9E83-AFA21832A04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4495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6" name="Line 14">
            <a:extLst>
              <a:ext uri="{FF2B5EF4-FFF2-40B4-BE49-F238E27FC236}">
                <a16:creationId xmlns:a16="http://schemas.microsoft.com/office/drawing/2014/main" id="{ABFD5B96-F306-D345-A335-3E461DFE7B0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29000" y="43434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7" name="Line 16">
            <a:extLst>
              <a:ext uri="{FF2B5EF4-FFF2-40B4-BE49-F238E27FC236}">
                <a16:creationId xmlns:a16="http://schemas.microsoft.com/office/drawing/2014/main" id="{FC354109-062D-D147-A279-EAD9894EEA3A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35052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8" name="Line 18">
            <a:extLst>
              <a:ext uri="{FF2B5EF4-FFF2-40B4-BE49-F238E27FC236}">
                <a16:creationId xmlns:a16="http://schemas.microsoft.com/office/drawing/2014/main" id="{2E5B5633-08B9-F54B-8F32-104EE43A6F3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38600" y="350520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33809" name="AutoShape 19">
            <a:extLst>
              <a:ext uri="{FF2B5EF4-FFF2-40B4-BE49-F238E27FC236}">
                <a16:creationId xmlns:a16="http://schemas.microsoft.com/office/drawing/2014/main" id="{6CC8880E-C63D-C141-9F3D-772117442044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H="1">
            <a:off x="3429001" y="3505200"/>
            <a:ext cx="542925" cy="990600"/>
          </a:xfrm>
          <a:prstGeom prst="curvedConnector4">
            <a:avLst>
              <a:gd name="adj1" fmla="val -68421"/>
              <a:gd name="adj2" fmla="val 57694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810" name="Text Box 20">
            <a:extLst>
              <a:ext uri="{FF2B5EF4-FFF2-40B4-BE49-F238E27FC236}">
                <a16:creationId xmlns:a16="http://schemas.microsoft.com/office/drawing/2014/main" id="{6A6208C9-3BEA-9D43-B302-06407C3C6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3925" y="3770313"/>
            <a:ext cx="755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mean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F49140-F774-0045-8354-CCAE3CE4B54D}"/>
              </a:ext>
            </a:extLst>
          </p:cNvPr>
          <p:cNvSpPr/>
          <p:nvPr/>
        </p:nvSpPr>
        <p:spPr>
          <a:xfrm>
            <a:off x="6705600" y="6356350"/>
            <a:ext cx="4710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Credits: https://</a:t>
            </a:r>
            <a:r>
              <a:rPr lang="en-US" altLang="zh-CN" dirty="0" err="1">
                <a:solidFill>
                  <a:srgbClr val="FF0000"/>
                </a:solidFill>
              </a:rPr>
              <a:t>slideplayer.com</a:t>
            </a:r>
            <a:r>
              <a:rPr lang="en-US" altLang="zh-CN" dirty="0">
                <a:solidFill>
                  <a:srgbClr val="FF0000"/>
                </a:solidFill>
              </a:rPr>
              <a:t>/slide/5282534/)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319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54E6420E-7BD8-3441-9E7D-0A0CB91A6B0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85C9072-3EA9-4552-88A4-AF23EC45CE9F}" type="datetime1">
              <a:rPr lang="en-US"/>
              <a:pPr>
                <a:defRPr/>
              </a:pPr>
              <a:t>3/22/20</a:t>
            </a:fld>
            <a:endParaRPr lang="en-US" altLang="zh-CN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0662F126-2E8F-8B4F-9F6B-141660D39B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/>
              <a:t>Aside: Gaussian Pyramid</a:t>
            </a:r>
            <a:br>
              <a:rPr lang="en-US" altLang="en-US" sz="3800"/>
            </a:br>
            <a:r>
              <a:rPr lang="en-US" altLang="en-US" sz="3800"/>
              <a:t>At each level, image is smoothed and reduced in size.</a:t>
            </a:r>
          </a:p>
        </p:txBody>
      </p:sp>
      <p:sp>
        <p:nvSpPr>
          <p:cNvPr id="35844" name="AutoShape 3">
            <a:extLst>
              <a:ext uri="{FF2B5EF4-FFF2-40B4-BE49-F238E27FC236}">
                <a16:creationId xmlns:a16="http://schemas.microsoft.com/office/drawing/2014/main" id="{5A577A6B-BB5D-C844-9517-EB1C446BE0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4343400"/>
            <a:ext cx="4038600" cy="1447800"/>
          </a:xfrm>
          <a:prstGeom prst="parallelogram">
            <a:avLst>
              <a:gd name="adj" fmla="val 6973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Bookman Old Style" panose="02050604050505020204" pitchFamily="18" charset="0"/>
            </a:endParaRPr>
          </a:p>
        </p:txBody>
      </p:sp>
      <p:sp>
        <p:nvSpPr>
          <p:cNvPr id="35845" name="AutoShape 4">
            <a:extLst>
              <a:ext uri="{FF2B5EF4-FFF2-40B4-BE49-F238E27FC236}">
                <a16:creationId xmlns:a16="http://schemas.microsoft.com/office/drawing/2014/main" id="{9B68E6F9-A886-3045-888D-A66AC9E2B8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3048000"/>
            <a:ext cx="2057400" cy="609600"/>
          </a:xfrm>
          <a:prstGeom prst="parallelogram">
            <a:avLst>
              <a:gd name="adj" fmla="val 8437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Bookman Old Style" panose="02050604050505020204" pitchFamily="18" charset="0"/>
            </a:endParaRPr>
          </a:p>
        </p:txBody>
      </p:sp>
      <p:sp>
        <p:nvSpPr>
          <p:cNvPr id="35846" name="AutoShape 5">
            <a:extLst>
              <a:ext uri="{FF2B5EF4-FFF2-40B4-BE49-F238E27FC236}">
                <a16:creationId xmlns:a16="http://schemas.microsoft.com/office/drawing/2014/main" id="{B6D9F801-4B5C-884A-B5AA-E48CF825F0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2209800"/>
            <a:ext cx="1143000" cy="304800"/>
          </a:xfrm>
          <a:prstGeom prst="parallelogram">
            <a:avLst>
              <a:gd name="adj" fmla="val 937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Bookman Old Style" panose="02050604050505020204" pitchFamily="18" charset="0"/>
            </a:endParaRPr>
          </a:p>
        </p:txBody>
      </p:sp>
      <p:sp>
        <p:nvSpPr>
          <p:cNvPr id="35847" name="AutoShape 6">
            <a:extLst>
              <a:ext uri="{FF2B5EF4-FFF2-40B4-BE49-F238E27FC236}">
                <a16:creationId xmlns:a16="http://schemas.microsoft.com/office/drawing/2014/main" id="{47404305-D37A-754B-8AA3-4999B2729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1600200"/>
            <a:ext cx="685800" cy="152400"/>
          </a:xfrm>
          <a:prstGeom prst="parallelogram">
            <a:avLst>
              <a:gd name="adj" fmla="val 112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Bookman Old Style" panose="02050604050505020204" pitchFamily="18" charset="0"/>
            </a:endParaRPr>
          </a:p>
        </p:txBody>
      </p:sp>
      <p:sp>
        <p:nvSpPr>
          <p:cNvPr id="35848" name="Text Box 7">
            <a:extLst>
              <a:ext uri="{FF2B5EF4-FFF2-40B4-BE49-F238E27FC236}">
                <a16:creationId xmlns:a16="http://schemas.microsoft.com/office/drawing/2014/main" id="{24F48C23-B831-7F4C-B3F2-1D2FE3D448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3525" y="4760913"/>
            <a:ext cx="3600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Bottom level is the original image.</a:t>
            </a:r>
          </a:p>
        </p:txBody>
      </p:sp>
      <p:sp>
        <p:nvSpPr>
          <p:cNvPr id="35849" name="Text Box 8">
            <a:extLst>
              <a:ext uri="{FF2B5EF4-FFF2-40B4-BE49-F238E27FC236}">
                <a16:creationId xmlns:a16="http://schemas.microsoft.com/office/drawing/2014/main" id="{559F04CD-5E7D-B740-99A3-9444F46160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2971801"/>
            <a:ext cx="37655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At 2</a:t>
            </a:r>
            <a:r>
              <a:rPr lang="en-US" altLang="en-US" sz="1800" baseline="30000"/>
              <a:t>nd</a:t>
            </a:r>
            <a:r>
              <a:rPr lang="en-US" altLang="en-US" sz="1800"/>
              <a:t> level, each pixel is the result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of applying a Gaussian mask to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the first level and then subsampling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to reduce the size.</a:t>
            </a:r>
          </a:p>
        </p:txBody>
      </p:sp>
      <p:sp>
        <p:nvSpPr>
          <p:cNvPr id="35850" name="Text Box 10">
            <a:extLst>
              <a:ext uri="{FF2B5EF4-FFF2-40B4-BE49-F238E27FC236}">
                <a16:creationId xmlns:a16="http://schemas.microsoft.com/office/drawing/2014/main" id="{5B978C79-5798-FF46-87CC-FAA14F481D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2133601"/>
            <a:ext cx="1276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And so on.</a:t>
            </a:r>
          </a:p>
        </p:txBody>
      </p:sp>
      <p:sp>
        <p:nvSpPr>
          <p:cNvPr id="35851" name="AutoShape 11">
            <a:extLst>
              <a:ext uri="{FF2B5EF4-FFF2-40B4-BE49-F238E27FC236}">
                <a16:creationId xmlns:a16="http://schemas.microsoft.com/office/drawing/2014/main" id="{08A84832-5BC8-DC42-97B7-4615B7E43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4343400"/>
            <a:ext cx="1143000" cy="304800"/>
          </a:xfrm>
          <a:prstGeom prst="parallelogram">
            <a:avLst>
              <a:gd name="adj" fmla="val 93750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Bookman Old Style" panose="02050604050505020204" pitchFamily="18" charset="0"/>
            </a:endParaRPr>
          </a:p>
        </p:txBody>
      </p:sp>
      <p:sp>
        <p:nvSpPr>
          <p:cNvPr id="35852" name="Line 14">
            <a:extLst>
              <a:ext uri="{FF2B5EF4-FFF2-40B4-BE49-F238E27FC236}">
                <a16:creationId xmlns:a16="http://schemas.microsoft.com/office/drawing/2014/main" id="{35A09991-19BD-2448-A762-A46639FA5C3F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35052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3" name="Line 15">
            <a:extLst>
              <a:ext uri="{FF2B5EF4-FFF2-40B4-BE49-F238E27FC236}">
                <a16:creationId xmlns:a16="http://schemas.microsoft.com/office/drawing/2014/main" id="{F06362C2-03E4-7E41-B77A-057AAFAB30E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38600" y="350520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35854" name="AutoShape 16">
            <a:extLst>
              <a:ext uri="{FF2B5EF4-FFF2-40B4-BE49-F238E27FC236}">
                <a16:creationId xmlns:a16="http://schemas.microsoft.com/office/drawing/2014/main" id="{C4950D9F-4261-C541-8E93-927D8D94D9E8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H="1">
            <a:off x="3429001" y="3505200"/>
            <a:ext cx="542925" cy="990600"/>
          </a:xfrm>
          <a:prstGeom prst="curvedConnector4">
            <a:avLst>
              <a:gd name="adj1" fmla="val -68421"/>
              <a:gd name="adj2" fmla="val 57694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855" name="Text Box 17">
            <a:extLst>
              <a:ext uri="{FF2B5EF4-FFF2-40B4-BE49-F238E27FC236}">
                <a16:creationId xmlns:a16="http://schemas.microsoft.com/office/drawing/2014/main" id="{C5BC20AF-4525-A54A-B145-35E8A93744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3925" y="3770313"/>
            <a:ext cx="2279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Apply Gaussian filter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D34C28-0D0D-D944-904D-B8C9A3480A1F}"/>
              </a:ext>
            </a:extLst>
          </p:cNvPr>
          <p:cNvSpPr/>
          <p:nvPr/>
        </p:nvSpPr>
        <p:spPr>
          <a:xfrm>
            <a:off x="6705600" y="6171684"/>
            <a:ext cx="4710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Credits: https://</a:t>
            </a:r>
            <a:r>
              <a:rPr lang="en-US" altLang="zh-CN" dirty="0" err="1">
                <a:solidFill>
                  <a:srgbClr val="FF0000"/>
                </a:solidFill>
              </a:rPr>
              <a:t>slideplayer.com</a:t>
            </a:r>
            <a:r>
              <a:rPr lang="en-US" altLang="zh-CN" dirty="0">
                <a:solidFill>
                  <a:srgbClr val="FF0000"/>
                </a:solidFill>
              </a:rPr>
              <a:t>/slide/5282534/)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956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8F8B92F0-2444-BE4D-B5FD-36C50EFDD48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0275952-4228-4C07-B8AB-A655ACF36EB8}" type="datetime1">
              <a:rPr lang="en-US"/>
              <a:pPr>
                <a:defRPr/>
              </a:pPr>
              <a:t>3/22/20</a:t>
            </a:fld>
            <a:endParaRPr lang="en-US" altLang="zh-CN"/>
          </a:p>
        </p:txBody>
      </p:sp>
      <p:pic>
        <p:nvPicPr>
          <p:cNvPr id="37891" name="Picture 2" descr="vg-gauss-eighth">
            <a:extLst>
              <a:ext uri="{FF2B5EF4-FFF2-40B4-BE49-F238E27FC236}">
                <a16:creationId xmlns:a16="http://schemas.microsoft.com/office/drawing/2014/main" id="{66CA01CA-D7F7-FF42-BF6E-D8F7959AE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2389188"/>
            <a:ext cx="788988" cy="103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2" name="Picture 3" descr="vg-gauss-quarter">
            <a:extLst>
              <a:ext uri="{FF2B5EF4-FFF2-40B4-BE49-F238E27FC236}">
                <a16:creationId xmlns:a16="http://schemas.microsoft.com/office/drawing/2014/main" id="{34649DF1-BDCA-8048-9A08-F41873EA0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6" y="1895476"/>
            <a:ext cx="1565275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4" descr="vg-gauss-half">
            <a:extLst>
              <a:ext uri="{FF2B5EF4-FFF2-40B4-BE49-F238E27FC236}">
                <a16:creationId xmlns:a16="http://schemas.microsoft.com/office/drawing/2014/main" id="{50C299A5-35CB-1F4E-881D-CA5FDA42C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914400"/>
            <a:ext cx="3132138" cy="412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Rectangle 5">
            <a:extLst>
              <a:ext uri="{FF2B5EF4-FFF2-40B4-BE49-F238E27FC236}">
                <a16:creationId xmlns:a16="http://schemas.microsoft.com/office/drawing/2014/main" id="{BD1D102D-27FD-384F-9121-C42973814C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0" y="304800"/>
            <a:ext cx="7924800" cy="838200"/>
          </a:xfrm>
        </p:spPr>
        <p:txBody>
          <a:bodyPr/>
          <a:lstStyle/>
          <a:p>
            <a:pPr eaLnBrk="1" hangingPunct="1"/>
            <a:r>
              <a:rPr lang="en-US" altLang="en-US" sz="2800"/>
              <a:t>Example: Subsampling with Gaussian pre-filtering</a:t>
            </a:r>
          </a:p>
        </p:txBody>
      </p:sp>
      <p:sp>
        <p:nvSpPr>
          <p:cNvPr id="37895" name="Text Box 6">
            <a:extLst>
              <a:ext uri="{FF2B5EF4-FFF2-40B4-BE49-F238E27FC236}">
                <a16:creationId xmlns:a16="http://schemas.microsoft.com/office/drawing/2014/main" id="{8AEB5ADC-BB0F-9A47-8D5D-6125C39176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9914" y="4013200"/>
            <a:ext cx="928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G 1/4</a:t>
            </a:r>
          </a:p>
        </p:txBody>
      </p:sp>
      <p:sp>
        <p:nvSpPr>
          <p:cNvPr id="37896" name="Text Box 7">
            <a:extLst>
              <a:ext uri="{FF2B5EF4-FFF2-40B4-BE49-F238E27FC236}">
                <a16:creationId xmlns:a16="http://schemas.microsoft.com/office/drawing/2014/main" id="{3BCADBD2-DBCF-EF47-9E6E-51D9F38B0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6314" y="3416300"/>
            <a:ext cx="928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G 1/8</a:t>
            </a:r>
          </a:p>
        </p:txBody>
      </p:sp>
      <p:sp>
        <p:nvSpPr>
          <p:cNvPr id="37897" name="Text Box 8">
            <a:extLst>
              <a:ext uri="{FF2B5EF4-FFF2-40B4-BE49-F238E27FC236}">
                <a16:creationId xmlns:a16="http://schemas.microsoft.com/office/drawing/2014/main" id="{9BAE3841-9613-5B4E-80EA-5EAE422A9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5105400"/>
            <a:ext cx="198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Gaussian 1/2</a:t>
            </a:r>
          </a:p>
        </p:txBody>
      </p:sp>
      <p:sp>
        <p:nvSpPr>
          <p:cNvPr id="37898" name="Rectangle 9">
            <a:extLst>
              <a:ext uri="{FF2B5EF4-FFF2-40B4-BE49-F238E27FC236}">
                <a16:creationId xmlns:a16="http://schemas.microsoft.com/office/drawing/2014/main" id="{83A252C0-948C-A343-B6E9-B9B39507D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5486400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0F1C19-AFA1-5A47-A3A2-55423BBCE8EA}"/>
              </a:ext>
            </a:extLst>
          </p:cNvPr>
          <p:cNvSpPr/>
          <p:nvPr/>
        </p:nvSpPr>
        <p:spPr>
          <a:xfrm>
            <a:off x="6726001" y="6352143"/>
            <a:ext cx="4710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Credits: https://</a:t>
            </a:r>
            <a:r>
              <a:rPr lang="en-US" altLang="zh-CN" dirty="0" err="1">
                <a:solidFill>
                  <a:srgbClr val="FF0000"/>
                </a:solidFill>
              </a:rPr>
              <a:t>slideplayer.com</a:t>
            </a:r>
            <a:r>
              <a:rPr lang="en-US" altLang="zh-CN" dirty="0">
                <a:solidFill>
                  <a:srgbClr val="FF0000"/>
                </a:solidFill>
              </a:rPr>
              <a:t>/slide/5282534/)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367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>
            <a:extLst>
              <a:ext uri="{FF2B5EF4-FFF2-40B4-BE49-F238E27FC236}">
                <a16:creationId xmlns:a16="http://schemas.microsoft.com/office/drawing/2014/main" id="{BDA2B2F8-65D3-4D43-8B2E-D85AB4E73C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 Lowe</a:t>
            </a:r>
            <a:r>
              <a:rPr lang="en-US" altLang="zh-CN">
                <a:latin typeface="Arial" panose="020B0604020202020204" pitchFamily="34" charset="0"/>
              </a:rPr>
              <a:t>’</a:t>
            </a:r>
            <a:r>
              <a:rPr lang="en-US" altLang="zh-CN"/>
              <a:t>s Scale-space Interest Points</a:t>
            </a:r>
          </a:p>
        </p:txBody>
      </p:sp>
      <p:pic>
        <p:nvPicPr>
          <p:cNvPr id="39941" name="Picture 15">
            <a:extLst>
              <a:ext uri="{FF2B5EF4-FFF2-40B4-BE49-F238E27FC236}">
                <a16:creationId xmlns:a16="http://schemas.microsoft.com/office/drawing/2014/main" id="{F831CFED-17F3-3242-963C-36B85CCF4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88" y="3881055"/>
            <a:ext cx="4340328" cy="227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2" name="Picture 16">
            <a:extLst>
              <a:ext uri="{FF2B5EF4-FFF2-40B4-BE49-F238E27FC236}">
                <a16:creationId xmlns:a16="http://schemas.microsoft.com/office/drawing/2014/main" id="{D8091703-7E07-5644-B85F-720314BD7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665" y="3966381"/>
            <a:ext cx="2089673" cy="2080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3" name="Picture 17">
            <a:extLst>
              <a:ext uri="{FF2B5EF4-FFF2-40B4-BE49-F238E27FC236}">
                <a16:creationId xmlns:a16="http://schemas.microsoft.com/office/drawing/2014/main" id="{CB068280-C8FB-A740-93A1-0DDF2D3B1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422" y="3842544"/>
            <a:ext cx="3198813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4" name="Picture 18">
            <a:extLst>
              <a:ext uri="{FF2B5EF4-FFF2-40B4-BE49-F238E27FC236}">
                <a16:creationId xmlns:a16="http://schemas.microsoft.com/office/drawing/2014/main" id="{F97E24A6-28D0-DE4C-AEF4-1D81B21A5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422" y="4734750"/>
            <a:ext cx="3184525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5" name="Picture 13" descr="laplace">
            <a:extLst>
              <a:ext uri="{FF2B5EF4-FFF2-40B4-BE49-F238E27FC236}">
                <a16:creationId xmlns:a16="http://schemas.microsoft.com/office/drawing/2014/main" id="{5AD55C35-ACA5-EF43-8786-8FDD1C77F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713" y="1487468"/>
            <a:ext cx="2493419" cy="1870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7" name="Text Box 19">
            <a:extLst>
              <a:ext uri="{FF2B5EF4-FFF2-40B4-BE49-F238E27FC236}">
                <a16:creationId xmlns:a16="http://schemas.microsoft.com/office/drawing/2014/main" id="{9A081C70-568D-1945-972F-A2F7A72F79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6248" y="6242844"/>
            <a:ext cx="31099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Bookman Old Style" panose="02050604050505020204" pitchFamily="18" charset="0"/>
              </a:rPr>
              <a:t>[ T. </a:t>
            </a:r>
            <a:r>
              <a:rPr lang="en-US" altLang="en-US" sz="1800" dirty="0" err="1">
                <a:latin typeface="Bookman Old Style" panose="02050604050505020204" pitchFamily="18" charset="0"/>
              </a:rPr>
              <a:t>Lindeberg</a:t>
            </a:r>
            <a:r>
              <a:rPr lang="en-US" altLang="en-US" sz="1800" dirty="0">
                <a:latin typeface="Bookman Old Style" panose="02050604050505020204" pitchFamily="18" charset="0"/>
              </a:rPr>
              <a:t> IJCV 1998 ]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AAAF4C80-8C4E-B844-8D8A-060C0037E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215" y="1283096"/>
            <a:ext cx="2956647" cy="2524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picture containing clock&#10;&#10;Description automatically generated">
            <a:extLst>
              <a:ext uri="{FF2B5EF4-FFF2-40B4-BE49-F238E27FC236}">
                <a16:creationId xmlns:a16="http://schemas.microsoft.com/office/drawing/2014/main" id="{3863A78D-D029-BD48-A8B6-FBFEA542DD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33535" y="5604730"/>
            <a:ext cx="5340813" cy="90169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9517E-BEF5-3C4A-8B3D-9BDB690E432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09600" y="1600202"/>
            <a:ext cx="5532644" cy="1900268"/>
          </a:xfrm>
        </p:spPr>
        <p:txBody>
          <a:bodyPr>
            <a:normAutofit/>
          </a:bodyPr>
          <a:lstStyle/>
          <a:p>
            <a:r>
              <a:rPr lang="en-US" sz="2400" dirty="0"/>
              <a:t>Use second derivative of Gaussian to detect "spots” or “blobs”, i.e. salient points in images.</a:t>
            </a:r>
          </a:p>
          <a:p>
            <a:r>
              <a:rPr lang="en-US" sz="2400" dirty="0"/>
              <a:t>The Laplacian of Gaussian (</a:t>
            </a:r>
            <a:r>
              <a:rPr lang="en-US" sz="2400" dirty="0" err="1"/>
              <a:t>LoG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4304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E0A21-2F40-154C-9A0B-F84DD8D7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</a:t>
            </a:r>
            <a:r>
              <a:rPr lang="en-US" dirty="0"/>
              <a:t> can be approximated by </a:t>
            </a:r>
            <a:r>
              <a:rPr lang="en-US" dirty="0" err="1"/>
              <a:t>DoG</a:t>
            </a:r>
            <a:endParaRPr lang="en-US" dirty="0"/>
          </a:p>
        </p:txBody>
      </p:sp>
      <p:pic>
        <p:nvPicPr>
          <p:cNvPr id="4" name="Content Placeholder 3" descr="A close up of an object&#10;&#10;Description automatically generated">
            <a:extLst>
              <a:ext uri="{FF2B5EF4-FFF2-40B4-BE49-F238E27FC236}">
                <a16:creationId xmlns:a16="http://schemas.microsoft.com/office/drawing/2014/main" id="{C532D492-55F0-C145-9035-910C8A47E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667" y="2788300"/>
            <a:ext cx="9448129" cy="160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415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5">
            <a:extLst>
              <a:ext uri="{FF2B5EF4-FFF2-40B4-BE49-F238E27FC236}">
                <a16:creationId xmlns:a16="http://schemas.microsoft.com/office/drawing/2014/main" id="{F9F4E102-D013-6A46-A55A-47B3E647E7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Lowe’s Pyramid Scheme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C204D2-53E6-CA4C-B6B0-7B60013B9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Scale space is separated into octaves:</a:t>
            </a:r>
          </a:p>
          <a:p>
            <a:pPr lvl="1"/>
            <a:r>
              <a:rPr lang="en-US" altLang="en-US" dirty="0"/>
              <a:t> Octave 1 uses scale </a:t>
            </a:r>
            <a:r>
              <a:rPr lang="en-US" altLang="en-US" dirty="0">
                <a:sym typeface="Symbol" pitchFamily="2" charset="2"/>
              </a:rPr>
              <a:t></a:t>
            </a:r>
          </a:p>
          <a:p>
            <a:pPr lvl="1"/>
            <a:r>
              <a:rPr lang="en-US" altLang="en-US" dirty="0">
                <a:sym typeface="Symbol" pitchFamily="2" charset="2"/>
              </a:rPr>
              <a:t> Octave 2 uses scale 2</a:t>
            </a:r>
          </a:p>
          <a:p>
            <a:pPr lvl="1"/>
            <a:r>
              <a:rPr lang="en-US" altLang="en-US" dirty="0">
                <a:sym typeface="Symbol" pitchFamily="2" charset="2"/>
              </a:rPr>
              <a:t> etc.</a:t>
            </a:r>
          </a:p>
          <a:p>
            <a:r>
              <a:rPr lang="en-US" altLang="en-US" dirty="0">
                <a:sym typeface="Symbol" pitchFamily="2" charset="2"/>
              </a:rPr>
              <a:t>In each octave, the initial image is repeatedly convolved with Gaussians to produce a set of  scale space images.</a:t>
            </a:r>
          </a:p>
          <a:p>
            <a:r>
              <a:rPr lang="en-US" altLang="en-US" dirty="0">
                <a:sym typeface="Symbol" pitchFamily="2" charset="2"/>
              </a:rPr>
              <a:t>Adjacent Gaussians are subtracted to produce the DOG</a:t>
            </a:r>
          </a:p>
          <a:p>
            <a:r>
              <a:rPr lang="en-US" altLang="en-US" dirty="0">
                <a:sym typeface="Symbol" pitchFamily="2" charset="2"/>
              </a:rPr>
              <a:t>After each octave, the Gaussian image is down-sampled by a factor of 2 t produce an image ¼ the size to start the next level.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52868F-D9A5-2F48-93CD-EAEE784F7003}"/>
              </a:ext>
            </a:extLst>
          </p:cNvPr>
          <p:cNvSpPr/>
          <p:nvPr/>
        </p:nvSpPr>
        <p:spPr>
          <a:xfrm>
            <a:off x="6289470" y="6130926"/>
            <a:ext cx="4710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Credits: https://</a:t>
            </a:r>
            <a:r>
              <a:rPr lang="en-US" altLang="zh-CN" dirty="0" err="1">
                <a:solidFill>
                  <a:srgbClr val="FF0000"/>
                </a:solidFill>
              </a:rPr>
              <a:t>slideplayer.com</a:t>
            </a:r>
            <a:r>
              <a:rPr lang="en-US" altLang="zh-CN" dirty="0">
                <a:solidFill>
                  <a:srgbClr val="FF0000"/>
                </a:solidFill>
              </a:rPr>
              <a:t>/slide/5282534/)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977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79B8F2-13F0-4D46-ADCC-AECA4D26A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44450"/>
            <a:ext cx="10998200" cy="6769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4899FD2-A581-D34A-8E61-AB903692AA3C}"/>
              </a:ext>
            </a:extLst>
          </p:cNvPr>
          <p:cNvSpPr/>
          <p:nvPr/>
        </p:nvSpPr>
        <p:spPr>
          <a:xfrm>
            <a:off x="7582733" y="478968"/>
            <a:ext cx="40123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Find the local maxima across scale and space which gives us a list of </a:t>
            </a:r>
            <a:r>
              <a:rPr lang="en-US" dirty="0">
                <a:latin typeface="STIXGeneral" pitchFamily="2" charset="2"/>
              </a:rPr>
              <a:t>(</a:t>
            </a:r>
            <a:r>
              <a:rPr lang="en-US" i="1" dirty="0" err="1">
                <a:latin typeface="STIXGeneral" pitchFamily="2" charset="2"/>
              </a:rPr>
              <a:t>x</a:t>
            </a:r>
            <a:r>
              <a:rPr lang="en-US" dirty="0" err="1">
                <a:latin typeface="STIXGeneral" pitchFamily="2" charset="2"/>
              </a:rPr>
              <a:t>,</a:t>
            </a:r>
            <a:r>
              <a:rPr lang="en-US" i="1" dirty="0" err="1">
                <a:latin typeface="STIXGeneral" pitchFamily="2" charset="2"/>
              </a:rPr>
              <a:t>y</a:t>
            </a:r>
            <a:r>
              <a:rPr lang="en-US" dirty="0">
                <a:latin typeface="STIXGeneral" pitchFamily="2" charset="2"/>
              </a:rPr>
              <a:t>,</a:t>
            </a:r>
            <a:r>
              <a:rPr lang="el-GR" i="1" dirty="0">
                <a:latin typeface="STIXGeneral" pitchFamily="2" charset="2"/>
              </a:rPr>
              <a:t>σ</a:t>
            </a:r>
            <a:r>
              <a:rPr lang="el-GR" dirty="0">
                <a:latin typeface="STIXGeneral" pitchFamily="2" charset="2"/>
              </a:rPr>
              <a:t>)</a:t>
            </a:r>
            <a:r>
              <a:rPr lang="el-GR" dirty="0"/>
              <a:t> </a:t>
            </a:r>
            <a:r>
              <a:rPr lang="en-US" dirty="0"/>
              <a:t>values which means there is a potential </a:t>
            </a:r>
            <a:r>
              <a:rPr lang="en-US" dirty="0" err="1"/>
              <a:t>keypoint</a:t>
            </a:r>
            <a:r>
              <a:rPr lang="en-US" dirty="0"/>
              <a:t> at (</a:t>
            </a:r>
            <a:r>
              <a:rPr lang="en-US" dirty="0" err="1"/>
              <a:t>x,y</a:t>
            </a:r>
            <a:r>
              <a:rPr lang="en-US" dirty="0"/>
              <a:t>) at </a:t>
            </a:r>
            <a:r>
              <a:rPr lang="el-GR" i="1" dirty="0">
                <a:latin typeface="STIXGeneral" pitchFamily="2" charset="2"/>
              </a:rPr>
              <a:t>σ</a:t>
            </a:r>
            <a:r>
              <a:rPr lang="el-GR" dirty="0"/>
              <a:t> </a:t>
            </a:r>
            <a:r>
              <a:rPr lang="en-US" dirty="0"/>
              <a:t>scale.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646910-26D6-5243-9F7A-C6F762D231C7}"/>
              </a:ext>
            </a:extLst>
          </p:cNvPr>
          <p:cNvSpPr/>
          <p:nvPr/>
        </p:nvSpPr>
        <p:spPr>
          <a:xfrm>
            <a:off x="334365" y="1274563"/>
            <a:ext cx="161435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number of octaves = 4,</a:t>
            </a:r>
          </a:p>
          <a:p>
            <a:endParaRPr lang="en-US" dirty="0"/>
          </a:p>
          <a:p>
            <a:r>
              <a:rPr lang="en-US" dirty="0"/>
              <a:t>number of scale levels = 5</a:t>
            </a:r>
          </a:p>
        </p:txBody>
      </p:sp>
    </p:spTree>
    <p:extLst>
      <p:ext uri="{BB962C8B-B14F-4D97-AF65-F5344CB8AC3E}">
        <p14:creationId xmlns:p14="http://schemas.microsoft.com/office/powerpoint/2010/main" val="3522007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D8B77-7FDF-BA44-B98B-C5C720DD5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SIFT: </a:t>
            </a:r>
            <a:r>
              <a:rPr lang="en-US" dirty="0" err="1"/>
              <a:t>Keypoint</a:t>
            </a:r>
            <a:r>
              <a:rPr lang="en-US" dirty="0"/>
              <a:t> Localization and Screening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D04DF-DA4B-1C45-BAD3-DF26E676F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Localize the point more precisely in the original image grid using Taylor series expansion of scale space </a:t>
            </a:r>
          </a:p>
          <a:p>
            <a:r>
              <a:rPr lang="en-US" dirty="0"/>
              <a:t>Reject if intensity at this extrema is less than a threshold value (0.03). </a:t>
            </a:r>
          </a:p>
          <a:p>
            <a:r>
              <a:rPr lang="en-US" dirty="0"/>
              <a:t>Also responds to edges, so need to eliminate these </a:t>
            </a:r>
            <a:r>
              <a:rPr lang="en-US" dirty="0" err="1"/>
              <a:t>maximas</a:t>
            </a:r>
            <a:endParaRPr lang="en-US" dirty="0"/>
          </a:p>
          <a:p>
            <a:pPr lvl="1"/>
            <a:r>
              <a:rPr lang="en-US" dirty="0"/>
              <a:t>2x2 Image tensor (Harris), one eigen value is larger than the other it is an edge (ratio &gt; 10 in paper_.</a:t>
            </a:r>
          </a:p>
          <a:p>
            <a:r>
              <a:rPr lang="en-US" dirty="0"/>
              <a:t>So it eliminates any low-contrast </a:t>
            </a:r>
            <a:r>
              <a:rPr lang="en-US" dirty="0" err="1"/>
              <a:t>keypoints</a:t>
            </a:r>
            <a:r>
              <a:rPr lang="en-US" dirty="0"/>
              <a:t> and edge </a:t>
            </a:r>
            <a:r>
              <a:rPr lang="en-US" dirty="0" err="1"/>
              <a:t>keypoints</a:t>
            </a:r>
            <a:r>
              <a:rPr lang="en-US" dirty="0"/>
              <a:t> and what remains are strong interest points.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797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4B530-6813-EF4B-B188-2C0597EA3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Correspondence is a core vision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23324-AE3A-404B-89A9-F5F1843A3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09515"/>
            <a:ext cx="9675353" cy="1483360"/>
          </a:xfrm>
        </p:spPr>
        <p:txBody>
          <a:bodyPr>
            <a:normAutofit fontScale="92500"/>
          </a:bodyPr>
          <a:lstStyle/>
          <a:p>
            <a:r>
              <a:rPr lang="en-US" dirty="0"/>
              <a:t>Need it to estimate the 3D geometry of the world</a:t>
            </a:r>
          </a:p>
          <a:p>
            <a:pPr lvl="1"/>
            <a:r>
              <a:rPr lang="en-US" dirty="0"/>
              <a:t>2D to 2D matching of points</a:t>
            </a:r>
          </a:p>
          <a:p>
            <a:r>
              <a:rPr lang="en-US" dirty="0"/>
              <a:t>Also arises when comparing images over time, e.g. medical images</a:t>
            </a:r>
          </a:p>
          <a:p>
            <a:endParaRPr lang="en-US" dirty="0"/>
          </a:p>
        </p:txBody>
      </p:sp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E92CD32C-39A7-0047-8CA3-B99B582BB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148" y="1686574"/>
            <a:ext cx="4247536" cy="1182397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D61491C-DFB6-974E-8B49-429C8C6EBC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244305"/>
              </p:ext>
            </p:extLst>
          </p:nvPr>
        </p:nvGraphicFramePr>
        <p:xfrm>
          <a:off x="1519083" y="2687320"/>
          <a:ext cx="6086486" cy="2225040"/>
        </p:xfrm>
        <a:graphic>
          <a:graphicData uri="http://schemas.openxmlformats.org/drawingml/2006/table">
            <a:tbl>
              <a:tblPr firstRow="1" bandRow="1">
                <a:effectLst>
                  <a:reflection stA="26000" endPos="63000" dist="50800" dir="5400000" sy="-100000" algn="bl" rotWithShape="0"/>
                </a:effectLst>
                <a:tableStyleId>{5C22544A-7EE6-4342-B048-85BDC9FD1C3A}</a:tableStyleId>
              </a:tblPr>
              <a:tblGrid>
                <a:gridCol w="1452499">
                  <a:extLst>
                    <a:ext uri="{9D8B030D-6E8A-4147-A177-3AD203B41FA5}">
                      <a16:colId xmlns:a16="http://schemas.microsoft.com/office/drawing/2014/main" val="439127858"/>
                    </a:ext>
                  </a:extLst>
                </a:gridCol>
                <a:gridCol w="1055264">
                  <a:extLst>
                    <a:ext uri="{9D8B030D-6E8A-4147-A177-3AD203B41FA5}">
                      <a16:colId xmlns:a16="http://schemas.microsoft.com/office/drawing/2014/main" val="785319622"/>
                    </a:ext>
                  </a:extLst>
                </a:gridCol>
                <a:gridCol w="1301058">
                  <a:extLst>
                    <a:ext uri="{9D8B030D-6E8A-4147-A177-3AD203B41FA5}">
                      <a16:colId xmlns:a16="http://schemas.microsoft.com/office/drawing/2014/main" val="459046796"/>
                    </a:ext>
                  </a:extLst>
                </a:gridCol>
                <a:gridCol w="1276179">
                  <a:extLst>
                    <a:ext uri="{9D8B030D-6E8A-4147-A177-3AD203B41FA5}">
                      <a16:colId xmlns:a16="http://schemas.microsoft.com/office/drawing/2014/main" val="1974459883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3358586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Graphics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known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known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known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371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Calibration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known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known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25547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Triangulation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known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known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known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60730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known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known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known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99525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2-frame SFM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known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known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5677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known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known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02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4087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B15CC-27C9-D449-8291-8F4E2F244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SIFT: Orientation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680A0-8256-5D46-9220-AFC38B880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41166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SIFT </a:t>
            </a:r>
            <a:r>
              <a:rPr lang="en-US" dirty="0" err="1"/>
              <a:t>keypoint</a:t>
            </a:r>
            <a:r>
              <a:rPr lang="en-US" dirty="0"/>
              <a:t> is a circular image region with an orientation. </a:t>
            </a:r>
          </a:p>
          <a:p>
            <a:r>
              <a:rPr lang="en-US" dirty="0"/>
              <a:t>It is described by a geometric frame of four parameters: 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keypoint</a:t>
            </a:r>
            <a:r>
              <a:rPr lang="en-US" dirty="0"/>
              <a:t> center coordinates, </a:t>
            </a:r>
          </a:p>
          <a:p>
            <a:pPr lvl="1"/>
            <a:r>
              <a:rPr lang="en-US" dirty="0"/>
              <a:t>its scale (the radius of the region), and </a:t>
            </a:r>
          </a:p>
          <a:p>
            <a:pPr lvl="1"/>
            <a:r>
              <a:rPr lang="en-US" dirty="0"/>
              <a:t>its orientation.</a:t>
            </a:r>
          </a:p>
          <a:p>
            <a:endParaRPr lang="en-US" dirty="0"/>
          </a:p>
        </p:txBody>
      </p:sp>
      <p:pic>
        <p:nvPicPr>
          <p:cNvPr id="5" name="Picture 4" descr="A picture containing game, drawing&#10;&#10;Description automatically generated">
            <a:extLst>
              <a:ext uri="{FF2B5EF4-FFF2-40B4-BE49-F238E27FC236}">
                <a16:creationId xmlns:a16="http://schemas.microsoft.com/office/drawing/2014/main" id="{1DBDFEB6-B062-CF45-95DC-C1871AE2F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366" y="2033198"/>
            <a:ext cx="65024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33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2">
            <a:extLst>
              <a:ext uri="{FF2B5EF4-FFF2-40B4-BE49-F238E27FC236}">
                <a16:creationId xmlns:a16="http://schemas.microsoft.com/office/drawing/2014/main" id="{9A21F70F-2A59-B645-AABA-305650A4E2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Keypoint localization with orientation</a:t>
            </a:r>
          </a:p>
        </p:txBody>
      </p:sp>
      <p:pic>
        <p:nvPicPr>
          <p:cNvPr id="58372" name="Picture 3">
            <a:extLst>
              <a:ext uri="{FF2B5EF4-FFF2-40B4-BE49-F238E27FC236}">
                <a16:creationId xmlns:a16="http://schemas.microsoft.com/office/drawing/2014/main" id="{5DACD489-9353-8A42-827B-BA1E6F157F23}"/>
              </a:ext>
            </a:extLst>
          </p:cNvPr>
          <p:cNvPicPr>
            <a:picLocks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71800" y="1371601"/>
            <a:ext cx="6129338" cy="4530725"/>
          </a:xfrm>
          <a:noFill/>
        </p:spPr>
      </p:pic>
      <p:sp>
        <p:nvSpPr>
          <p:cNvPr id="58373" name="Text Box 4">
            <a:extLst>
              <a:ext uri="{FF2B5EF4-FFF2-40B4-BE49-F238E27FC236}">
                <a16:creationId xmlns:a16="http://schemas.microsoft.com/office/drawing/2014/main" id="{317D13A1-9C42-7440-A167-3BC43A42F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15400" y="2438401"/>
            <a:ext cx="565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832</a:t>
            </a:r>
          </a:p>
        </p:txBody>
      </p:sp>
      <p:sp>
        <p:nvSpPr>
          <p:cNvPr id="58374" name="Text Box 5">
            <a:extLst>
              <a:ext uri="{FF2B5EF4-FFF2-40B4-BE49-F238E27FC236}">
                <a16:creationId xmlns:a16="http://schemas.microsoft.com/office/drawing/2014/main" id="{DA519C5C-EA5C-6F47-A2B8-1FE5481DCE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4925" y="4532313"/>
            <a:ext cx="565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729</a:t>
            </a:r>
          </a:p>
        </p:txBody>
      </p:sp>
      <p:sp>
        <p:nvSpPr>
          <p:cNvPr id="58375" name="Text Box 6">
            <a:extLst>
              <a:ext uri="{FF2B5EF4-FFF2-40B4-BE49-F238E27FC236}">
                <a16:creationId xmlns:a16="http://schemas.microsoft.com/office/drawing/2014/main" id="{21A8EE7B-7349-AD41-9776-600CD3041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15400" y="4343401"/>
            <a:ext cx="565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536</a:t>
            </a:r>
          </a:p>
        </p:txBody>
      </p:sp>
      <p:sp>
        <p:nvSpPr>
          <p:cNvPr id="58376" name="Text Box 7">
            <a:extLst>
              <a:ext uri="{FF2B5EF4-FFF2-40B4-BE49-F238E27FC236}">
                <a16:creationId xmlns:a16="http://schemas.microsoft.com/office/drawing/2014/main" id="{3F8BC548-358A-BC47-A835-BAF01D6A7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590801"/>
            <a:ext cx="1060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233x189</a:t>
            </a:r>
          </a:p>
        </p:txBody>
      </p:sp>
      <p:sp>
        <p:nvSpPr>
          <p:cNvPr id="58377" name="Text Box 8">
            <a:extLst>
              <a:ext uri="{FF2B5EF4-FFF2-40B4-BE49-F238E27FC236}">
                <a16:creationId xmlns:a16="http://schemas.microsoft.com/office/drawing/2014/main" id="{340FDAB9-EC9E-AA4E-8085-D5FCE97F90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9525" y="2932113"/>
            <a:ext cx="1733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3333CC"/>
                </a:solidFill>
              </a:rPr>
              <a:t>initial keypoints</a:t>
            </a:r>
          </a:p>
        </p:txBody>
      </p:sp>
      <p:sp>
        <p:nvSpPr>
          <p:cNvPr id="58378" name="Text Box 9">
            <a:extLst>
              <a:ext uri="{FF2B5EF4-FFF2-40B4-BE49-F238E27FC236}">
                <a16:creationId xmlns:a16="http://schemas.microsoft.com/office/drawing/2014/main" id="{8E9603D6-8797-0A4A-933B-3E5CA35EC6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953000"/>
            <a:ext cx="2012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 err="1">
                <a:solidFill>
                  <a:srgbClr val="3333CC"/>
                </a:solidFill>
              </a:rPr>
              <a:t>keypoints</a:t>
            </a:r>
            <a:r>
              <a:rPr lang="en-US" altLang="en-US" sz="1800" dirty="0">
                <a:solidFill>
                  <a:srgbClr val="3333CC"/>
                </a:solidFill>
              </a:rPr>
              <a:t> after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3333CC"/>
                </a:solidFill>
              </a:rPr>
              <a:t>gradient threshold</a:t>
            </a:r>
          </a:p>
        </p:txBody>
      </p:sp>
      <p:sp>
        <p:nvSpPr>
          <p:cNvPr id="58379" name="Text Box 10">
            <a:extLst>
              <a:ext uri="{FF2B5EF4-FFF2-40B4-BE49-F238E27FC236}">
                <a16:creationId xmlns:a16="http://schemas.microsoft.com/office/drawing/2014/main" id="{B789AD71-602D-684F-AC96-47B2BD3009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9525" y="4913313"/>
            <a:ext cx="254428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 err="1">
                <a:solidFill>
                  <a:srgbClr val="3333CC"/>
                </a:solidFill>
              </a:rPr>
              <a:t>keypoints</a:t>
            </a:r>
            <a:r>
              <a:rPr lang="en-US" altLang="en-US" sz="1800" dirty="0">
                <a:solidFill>
                  <a:srgbClr val="3333CC"/>
                </a:solidFill>
              </a:rPr>
              <a:t> after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3333CC"/>
                </a:solidFill>
              </a:rPr>
              <a:t>Hessian ratio threshold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C33F67-ED0F-154F-B3C4-B08624C3DD93}"/>
              </a:ext>
            </a:extLst>
          </p:cNvPr>
          <p:cNvSpPr/>
          <p:nvPr/>
        </p:nvSpPr>
        <p:spPr>
          <a:xfrm>
            <a:off x="6289470" y="6130926"/>
            <a:ext cx="4710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Credits: https://</a:t>
            </a:r>
            <a:r>
              <a:rPr lang="en-US" altLang="zh-CN" dirty="0" err="1">
                <a:solidFill>
                  <a:srgbClr val="FF0000"/>
                </a:solidFill>
              </a:rPr>
              <a:t>slideplayer.com</a:t>
            </a:r>
            <a:r>
              <a:rPr lang="en-US" altLang="zh-CN" dirty="0">
                <a:solidFill>
                  <a:srgbClr val="FF0000"/>
                </a:solidFill>
              </a:rPr>
              <a:t>/slide/5282534/)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49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7BC67-3058-964C-BB23-BEB2314AC0F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334E729-D241-4783-A7CB-8BB726117190}" type="datetime1">
              <a:rPr lang="en-US"/>
              <a:pPr>
                <a:defRPr/>
              </a:pPr>
              <a:t>3/22/20</a:t>
            </a:fld>
            <a:endParaRPr lang="en-US" altLang="zh-CN"/>
          </a:p>
        </p:txBody>
      </p:sp>
      <p:sp>
        <p:nvSpPr>
          <p:cNvPr id="60418" name="Slide Number Placeholder 5">
            <a:extLst>
              <a:ext uri="{FF2B5EF4-FFF2-40B4-BE49-F238E27FC236}">
                <a16:creationId xmlns:a16="http://schemas.microsoft.com/office/drawing/2014/main" id="{36F5A482-8581-EB4E-8915-84F3EA1A708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990FCFD-248E-434B-A92E-6354F96A3315}" type="slidenum">
              <a:rPr lang="en-US" altLang="zh-CN" sz="120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zh-CN" sz="1200">
              <a:latin typeface="Garamond" panose="02020404030301010803" pitchFamily="18" charset="0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BC989F09-4769-E642-9429-5C5D2B27BC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4. Keypoint Descriptors</a:t>
            </a:r>
          </a:p>
        </p:txBody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EBA28C5A-C097-F046-96F7-72BAD38CFA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At this point, each keypoint has</a:t>
            </a:r>
          </a:p>
          <a:p>
            <a:pPr lvl="1" eaLnBrk="1" hangingPunct="1"/>
            <a:r>
              <a:rPr lang="en-US" altLang="en-US"/>
              <a:t>location</a:t>
            </a:r>
          </a:p>
          <a:p>
            <a:pPr lvl="1" eaLnBrk="1" hangingPunct="1"/>
            <a:r>
              <a:rPr lang="en-US" altLang="en-US"/>
              <a:t>scale</a:t>
            </a:r>
          </a:p>
          <a:p>
            <a:pPr lvl="1" eaLnBrk="1" hangingPunct="1"/>
            <a:r>
              <a:rPr lang="en-US" altLang="en-US"/>
              <a:t>orientation</a:t>
            </a:r>
          </a:p>
          <a:p>
            <a:pPr eaLnBrk="1" hangingPunct="1"/>
            <a:r>
              <a:rPr lang="en-US" altLang="en-US"/>
              <a:t>Next is to compute a descriptor for the local image region about each keypoint that is</a:t>
            </a:r>
          </a:p>
          <a:p>
            <a:pPr lvl="1" eaLnBrk="1" hangingPunct="1"/>
            <a:r>
              <a:rPr lang="en-US" altLang="en-US"/>
              <a:t>highly distinctive</a:t>
            </a:r>
          </a:p>
          <a:p>
            <a:pPr lvl="1" eaLnBrk="1" hangingPunct="1"/>
            <a:r>
              <a:rPr lang="en-US" altLang="en-US"/>
              <a:t>invariant as possible to variations such as changes in viewpoint and illumination</a:t>
            </a:r>
          </a:p>
        </p:txBody>
      </p:sp>
    </p:spTree>
    <p:extLst>
      <p:ext uri="{BB962C8B-B14F-4D97-AF65-F5344CB8AC3E}">
        <p14:creationId xmlns:p14="http://schemas.microsoft.com/office/powerpoint/2010/main" val="4072497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2">
            <a:extLst>
              <a:ext uri="{FF2B5EF4-FFF2-40B4-BE49-F238E27FC236}">
                <a16:creationId xmlns:a16="http://schemas.microsoft.com/office/drawing/2014/main" id="{2AEA52C3-54CA-574B-8680-C05AA88C82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Normalization</a:t>
            </a:r>
          </a:p>
        </p:txBody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E593AB85-5102-CD44-8F45-703EC75684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Rotate the window to standard orientation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Scale the window size based on the scale at which the point was found.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75B1E-A45F-EC4D-8A4C-2AD8823D2B6C}"/>
              </a:ext>
            </a:extLst>
          </p:cNvPr>
          <p:cNvSpPr/>
          <p:nvPr/>
        </p:nvSpPr>
        <p:spPr>
          <a:xfrm>
            <a:off x="6289470" y="6130926"/>
            <a:ext cx="4710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Credits: https://</a:t>
            </a:r>
            <a:r>
              <a:rPr lang="en-US" altLang="zh-CN" dirty="0" err="1">
                <a:solidFill>
                  <a:srgbClr val="FF0000"/>
                </a:solidFill>
              </a:rPr>
              <a:t>slideplayer.com</a:t>
            </a:r>
            <a:r>
              <a:rPr lang="en-US" altLang="zh-CN" dirty="0">
                <a:solidFill>
                  <a:srgbClr val="FF0000"/>
                </a:solidFill>
              </a:rPr>
              <a:t>/slide/5282534/)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30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F0613-B1AF-5745-AD5D-6CFAA831F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SIFT: </a:t>
            </a:r>
            <a:r>
              <a:rPr lang="en-US" dirty="0" err="1"/>
              <a:t>Keypoint</a:t>
            </a:r>
            <a:r>
              <a:rPr lang="en-US" dirty="0"/>
              <a:t> descriptor - powerful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EEE11-6763-9747-AB65-C980AAD41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639926" cy="2986218"/>
          </a:xfrm>
        </p:spPr>
        <p:txBody>
          <a:bodyPr>
            <a:normAutofit/>
          </a:bodyPr>
          <a:lstStyle/>
          <a:p>
            <a:r>
              <a:rPr lang="en-US" dirty="0"/>
              <a:t>A 16x16 </a:t>
            </a:r>
            <a:r>
              <a:rPr lang="en-US" dirty="0" err="1"/>
              <a:t>neighbourhood</a:t>
            </a:r>
            <a:r>
              <a:rPr lang="en-US" dirty="0"/>
              <a:t> around the </a:t>
            </a:r>
            <a:r>
              <a:rPr lang="en-US" dirty="0" err="1"/>
              <a:t>keypoint</a:t>
            </a:r>
            <a:r>
              <a:rPr lang="en-US" dirty="0"/>
              <a:t> is taken. </a:t>
            </a:r>
          </a:p>
          <a:p>
            <a:r>
              <a:rPr lang="en-US" dirty="0"/>
              <a:t>It is divided into 16 sub-blocks of 4x4 size. </a:t>
            </a:r>
          </a:p>
          <a:p>
            <a:r>
              <a:rPr lang="en-US" dirty="0"/>
              <a:t>For each sub-block, 8 bin orientation histogram is created. </a:t>
            </a:r>
          </a:p>
          <a:p>
            <a:r>
              <a:rPr lang="en-US" dirty="0"/>
              <a:t>The 3-D histogram (consisting of 8x4x4=128 bins) is stacked as a single 128-dimensional vector.</a:t>
            </a:r>
          </a:p>
          <a:p>
            <a:endParaRPr lang="en-US" dirty="0"/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0F5473E2-186E-B64C-95CE-BC1F4C7D0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476" y="4217957"/>
            <a:ext cx="5666281" cy="26043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7E8D9D-86CE-4B44-B88C-8342EAA7CAD5}"/>
              </a:ext>
            </a:extLst>
          </p:cNvPr>
          <p:cNvSpPr/>
          <p:nvPr/>
        </p:nvSpPr>
        <p:spPr>
          <a:xfrm>
            <a:off x="7785439" y="4811843"/>
            <a:ext cx="21191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(illustrated only with 2 X 2 descriptors over 8 X 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203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386B5-374F-6640-B071-CA8433CAD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94339-5756-9541-A53F-D9DACC84E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64974" cy="1007516"/>
          </a:xfrm>
        </p:spPr>
        <p:txBody>
          <a:bodyPr/>
          <a:lstStyle/>
          <a:p>
            <a:r>
              <a:rPr lang="en-US" dirty="0"/>
              <a:t>The SIFT </a:t>
            </a:r>
            <a:r>
              <a:rPr lang="en-US" dirty="0" err="1"/>
              <a:t>keypoint</a:t>
            </a:r>
            <a:r>
              <a:rPr lang="en-US" dirty="0"/>
              <a:t> plus descriptor is invariant to translation, rotations, and re scaling of the image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14235B8-3EB4-9F45-B2A3-6F4688AAA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015" y="2794265"/>
            <a:ext cx="4646326" cy="348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058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68FCE-D66A-1540-9567-72ABD1ECC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other features and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7B29F-65BD-A146-8B4B-49642BCB9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http://www.robots.ox.ac.uk/~vgg/research/affine/</a:t>
            </a:r>
            <a:endParaRPr lang="en-US" dirty="0"/>
          </a:p>
          <a:p>
            <a:endParaRPr lang="en-US" dirty="0"/>
          </a:p>
        </p:txBody>
      </p:sp>
      <p:pic>
        <p:nvPicPr>
          <p:cNvPr id="5122" name="Picture 2" descr="affine regions from&#10;veiwpoint 1">
            <a:extLst>
              <a:ext uri="{FF2B5EF4-FFF2-40B4-BE49-F238E27FC236}">
                <a16:creationId xmlns:a16="http://schemas.microsoft.com/office/drawing/2014/main" id="{B17C2534-3F51-EE40-99CF-7ADF8A9EA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79947"/>
            <a:ext cx="4079833" cy="339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ffine regions from&#10;viewpoint 2">
            <a:extLst>
              <a:ext uri="{FF2B5EF4-FFF2-40B4-BE49-F238E27FC236}">
                <a16:creationId xmlns:a16="http://schemas.microsoft.com/office/drawing/2014/main" id="{CEA74771-7D99-AF44-A207-7F766140D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538" y="2779947"/>
            <a:ext cx="4079833" cy="339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217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AF1E08F-BB74-2146-BAA7-E5F7D6FE1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4702"/>
            <a:ext cx="113030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981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269BD-174C-3D44-B73D-C040D1D1F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AA360-3F68-F04B-8AE4-5B92C7AC9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Hungarian algorithm is O(N</a:t>
            </a:r>
            <a:r>
              <a:rPr lang="en-US" baseline="30000" dirty="0"/>
              <a:t>3</a:t>
            </a:r>
            <a:r>
              <a:rPr lang="en-US" dirty="0"/>
              <a:t>), which is impractical for most applications.</a:t>
            </a:r>
          </a:p>
          <a:p>
            <a:r>
              <a:rPr lang="en-US" dirty="0"/>
              <a:t>Greedy (brute-force) method can be used with “robust” features with “rich” descriptors.</a:t>
            </a:r>
          </a:p>
          <a:p>
            <a:pPr lvl="1"/>
            <a:r>
              <a:rPr lang="en-US" dirty="0"/>
              <a:t>For each one feature in first set and is matched with all other features in second set using some distance calculation. </a:t>
            </a:r>
          </a:p>
          <a:p>
            <a:pPr lvl="1"/>
            <a:r>
              <a:rPr lang="en-US" dirty="0"/>
              <a:t>Return closest one.</a:t>
            </a:r>
          </a:p>
          <a:p>
            <a:r>
              <a:rPr lang="en-US" dirty="0"/>
              <a:t>O(N</a:t>
            </a:r>
            <a:r>
              <a:rPr lang="en-US" baseline="30000" dirty="0"/>
              <a:t>2</a:t>
            </a:r>
            <a:r>
              <a:rPr lang="en-US" dirty="0"/>
              <a:t>) brute force matching is also not good for large images</a:t>
            </a:r>
          </a:p>
          <a:p>
            <a:r>
              <a:rPr lang="en-US" dirty="0"/>
              <a:t>Use indexing structure, such as </a:t>
            </a:r>
          </a:p>
          <a:p>
            <a:pPr lvl="1"/>
            <a:r>
              <a:rPr lang="en-US" dirty="0"/>
              <a:t>multi-dimensional hash table</a:t>
            </a:r>
          </a:p>
          <a:p>
            <a:pPr lvl="1"/>
            <a:r>
              <a:rPr lang="en-US" dirty="0"/>
              <a:t>k-d trees - see book by Hanen </a:t>
            </a:r>
            <a:r>
              <a:rPr lang="en-US" dirty="0" err="1"/>
              <a:t>Samet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Binary decision tree - indexed by dimensions</a:t>
            </a:r>
          </a:p>
          <a:p>
            <a:pPr lvl="1"/>
            <a:r>
              <a:rPr lang="en-US" dirty="0"/>
              <a:t>search is O(</a:t>
            </a:r>
            <a:r>
              <a:rPr lang="en-US" dirty="0" err="1"/>
              <a:t>logN</a:t>
            </a:r>
            <a:r>
              <a:rPr lang="en-US" dirty="0"/>
              <a:t>) instead of O(N).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7895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33572FAA-B742-F949-AA04-F48E7FCB0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657" y="0"/>
            <a:ext cx="97086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733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74096-8807-1244-BF4E-664D5270B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changes in view vs. large changes</a:t>
            </a:r>
          </a:p>
        </p:txBody>
      </p:sp>
      <p:pic>
        <p:nvPicPr>
          <p:cNvPr id="5" name="Content Placeholder 4" descr="A picture containing photo, different, sitting, cat&#10;&#10;Description automatically generated">
            <a:extLst>
              <a:ext uri="{FF2B5EF4-FFF2-40B4-BE49-F238E27FC236}">
                <a16:creationId xmlns:a16="http://schemas.microsoft.com/office/drawing/2014/main" id="{85BF870E-A791-284B-BACA-B05702448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0277" y="1674287"/>
            <a:ext cx="7999484" cy="481858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06D53B-621E-0440-A890-5C7CB1187D15}"/>
              </a:ext>
            </a:extLst>
          </p:cNvPr>
          <p:cNvSpPr txBox="1"/>
          <p:nvPr/>
        </p:nvSpPr>
        <p:spPr>
          <a:xfrm>
            <a:off x="8546592" y="2487168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 baseline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83CF9F-27E4-5449-9648-C4EB999B0098}"/>
              </a:ext>
            </a:extLst>
          </p:cNvPr>
          <p:cNvSpPr txBox="1"/>
          <p:nvPr/>
        </p:nvSpPr>
        <p:spPr>
          <a:xfrm>
            <a:off x="8680704" y="4547616"/>
            <a:ext cx="1526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 baseline</a:t>
            </a:r>
          </a:p>
        </p:txBody>
      </p:sp>
    </p:spTree>
    <p:extLst>
      <p:ext uri="{BB962C8B-B14F-4D97-AF65-F5344CB8AC3E}">
        <p14:creationId xmlns:p14="http://schemas.microsoft.com/office/powerpoint/2010/main" val="17243176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A3EED-4622-C44B-9DC5-F1E94F0B8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Points: Wide baseline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DE760-E2E8-1E44-8296-737C14FB5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2821"/>
          </a:xfrm>
        </p:spPr>
        <p:txBody>
          <a:bodyPr/>
          <a:lstStyle/>
          <a:p>
            <a:r>
              <a:rPr lang="en-US" dirty="0"/>
              <a:t>Photometry (image-based appearance measure) is not enough</a:t>
            </a:r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72323C7F-D570-0E42-82D6-E1DE1143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566857"/>
            <a:ext cx="4400862" cy="3300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A41BFCC4-52D5-4E4B-B434-DA2270023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98564" y="2566857"/>
            <a:ext cx="4400862" cy="3300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55437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Narrow vs. Wide-Baseline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794DE-7F0F-44E5-BD28-DE2E2893C263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5400000">
            <a:off x="3637614" y="1714500"/>
            <a:ext cx="2438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5400000">
            <a:off x="1447800" y="1683544"/>
            <a:ext cx="2438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04638" y="4183063"/>
            <a:ext cx="2438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53318" y="4183063"/>
            <a:ext cx="2438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Straight Connector 10"/>
          <p:cNvCxnSpPr>
            <a:endCxn id="18" idx="0"/>
          </p:cNvCxnSpPr>
          <p:nvPr/>
        </p:nvCxnSpPr>
        <p:spPr>
          <a:xfrm flipH="1">
            <a:off x="6728854" y="1690688"/>
            <a:ext cx="154642" cy="160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883496" y="1690688"/>
            <a:ext cx="152400" cy="160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6825225" y="161448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614554" y="3290888"/>
            <a:ext cx="22860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923838" y="3290888"/>
            <a:ext cx="22860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stCxn id="22" idx="3"/>
          </p:cNvCxnSpPr>
          <p:nvPr/>
        </p:nvCxnSpPr>
        <p:spPr>
          <a:xfrm flipH="1">
            <a:off x="8973743" y="4631323"/>
            <a:ext cx="1089118" cy="1012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0134672" y="4595370"/>
            <a:ext cx="114300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10040543" y="4501241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8879614" y="5644241"/>
            <a:ext cx="228600" cy="152400"/>
          </a:xfrm>
          <a:prstGeom prst="rect">
            <a:avLst/>
          </a:prstGeom>
          <a:scene3d>
            <a:camera prst="orthographicFront">
              <a:rot lat="0" lon="0" rev="191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116743" y="4958441"/>
            <a:ext cx="22860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6728854" y="3367088"/>
            <a:ext cx="309284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8993915" y="5074983"/>
            <a:ext cx="1237129" cy="60511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~PP1149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 cstate="print"/>
          <a:stretch>
            <a:fillRect/>
          </a:stretch>
        </p:blipFill>
        <p:spPr>
          <a:xfrm>
            <a:off x="10220325" y="641032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131919"/>
      </p:ext>
    </p:extLst>
  </p:cSld>
  <p:clrMapOvr>
    <a:masterClrMapping/>
  </p:clrMapOvr>
  <p:transition advTm="656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F6FC8-C07A-7747-8F72-DAB1D1A5C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points with Geometric constraints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9787DB4-40E1-6945-B7F7-4C4704AF9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9" y="1282700"/>
            <a:ext cx="7620000" cy="5575300"/>
          </a:xfrm>
          <a:prstGeom prst="rect">
            <a:avLst/>
          </a:prstGeom>
        </p:spPr>
      </p:pic>
      <p:pic>
        <p:nvPicPr>
          <p:cNvPr id="9" name="Picture 8" descr="A close up of a clock&#10;&#10;Description automatically generated">
            <a:extLst>
              <a:ext uri="{FF2B5EF4-FFF2-40B4-BE49-F238E27FC236}">
                <a16:creationId xmlns:a16="http://schemas.microsoft.com/office/drawing/2014/main" id="{7CCC96A2-C3BC-BA42-8A76-1F6E0C465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816894"/>
            <a:ext cx="5486400" cy="1638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469891-94BE-5945-B5FC-851EB444F123}"/>
              </a:ext>
            </a:extLst>
          </p:cNvPr>
          <p:cNvSpPr txBox="1"/>
          <p:nvPr/>
        </p:nvSpPr>
        <p:spPr>
          <a:xfrm>
            <a:off x="7148945" y="3581400"/>
            <a:ext cx="3631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image coordinates after </a:t>
            </a:r>
          </a:p>
          <a:p>
            <a:r>
              <a:rPr lang="en-US" dirty="0"/>
              <a:t>Intrinsic correction (Essential Matrix)</a:t>
            </a:r>
          </a:p>
        </p:txBody>
      </p:sp>
    </p:spTree>
    <p:extLst>
      <p:ext uri="{BB962C8B-B14F-4D97-AF65-F5344CB8AC3E}">
        <p14:creationId xmlns:p14="http://schemas.microsoft.com/office/powerpoint/2010/main" val="38956891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561BF-B92C-304E-A236-BF4BB5A06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Pause for 5 mins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AD5C70-876D-EE49-800D-B88F65A14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point (x</a:t>
            </a:r>
            <a:r>
              <a:rPr lang="en-US" baseline="-25000" dirty="0"/>
              <a:t>0</a:t>
            </a:r>
            <a:r>
              <a:rPr lang="en-US" dirty="0"/>
              <a:t>, y</a:t>
            </a:r>
            <a:r>
              <a:rPr lang="en-US" baseline="-25000" dirty="0"/>
              <a:t>0</a:t>
            </a:r>
            <a:r>
              <a:rPr lang="en-US" dirty="0"/>
              <a:t>) in one image, write the equation of the </a:t>
            </a:r>
            <a:r>
              <a:rPr lang="en-US" dirty="0" err="1"/>
              <a:t>epipolar</a:t>
            </a:r>
            <a:r>
              <a:rPr lang="en-US" dirty="0"/>
              <a:t> line in the other image.</a:t>
            </a:r>
          </a:p>
        </p:txBody>
      </p:sp>
    </p:spTree>
    <p:extLst>
      <p:ext uri="{BB962C8B-B14F-4D97-AF65-F5344CB8AC3E}">
        <p14:creationId xmlns:p14="http://schemas.microsoft.com/office/powerpoint/2010/main" val="4207233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561BF-B92C-304E-A236-BF4BB5A06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constraint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F78E128-21E1-184D-A279-BC54E2363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94088"/>
          </a:xfrm>
        </p:spPr>
        <p:txBody>
          <a:bodyPr/>
          <a:lstStyle/>
          <a:p>
            <a:r>
              <a:rPr lang="en-US" dirty="0"/>
              <a:t>Given point (x</a:t>
            </a:r>
            <a:r>
              <a:rPr lang="en-US" baseline="-25000" dirty="0"/>
              <a:t>0</a:t>
            </a:r>
            <a:r>
              <a:rPr lang="en-US" dirty="0"/>
              <a:t>, y</a:t>
            </a:r>
            <a:r>
              <a:rPr lang="en-US" baseline="-25000" dirty="0"/>
              <a:t>0</a:t>
            </a:r>
            <a:r>
              <a:rPr lang="en-US" dirty="0"/>
              <a:t>), write the equation of the </a:t>
            </a:r>
            <a:r>
              <a:rPr lang="en-US" dirty="0" err="1"/>
              <a:t>epipolar</a:t>
            </a:r>
            <a:r>
              <a:rPr lang="en-US" dirty="0"/>
              <a:t> line in the other image.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77E5B4-E838-C845-9FCD-BBBD8C545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19713"/>
            <a:ext cx="10316842" cy="81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848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78189-B8A0-9D4E-85B9-FD7BC1478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Pause for 5 mins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7E27F-E8D0-494F-AF75-DF075D992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essential matrix for a rotation matrix that is identity and translation only along x-direction, i.e. t = [1, 0, 0]</a:t>
            </a:r>
            <a:r>
              <a:rPr lang="en-US" baseline="30000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9291075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78189-B8A0-9D4E-85B9-FD7BC1478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98E136-1146-BF49-9FB7-1B7CA7904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" y="1393970"/>
            <a:ext cx="94361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926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F78EE-B4F1-5C4C-B548-2B04DBC98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lines for the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3EC22C-FE23-2A4D-8189-2A119BAB3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36" y="1925204"/>
            <a:ext cx="10316842" cy="818573"/>
          </a:xfrm>
          <a:prstGeom prst="rect">
            <a:avLst/>
          </a:prstGeom>
        </p:spPr>
      </p:pic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46032FDB-1193-DD4C-96AA-E8C1D7566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2743777"/>
            <a:ext cx="97028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848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78189-B8A0-9D4E-85B9-FD7BC1478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Stereo Setup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8275CAA-F8B8-FF4F-A5F8-5786A5E39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468" y="1950605"/>
            <a:ext cx="7429500" cy="3289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A3B3922-7810-D946-BB22-543228C9BA4C}"/>
              </a:ext>
            </a:extLst>
          </p:cNvPr>
          <p:cNvSpPr/>
          <p:nvPr/>
        </p:nvSpPr>
        <p:spPr>
          <a:xfrm>
            <a:off x="2500745" y="5629600"/>
            <a:ext cx="7190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courses.cs.washington.edu</a:t>
            </a:r>
            <a:r>
              <a:rPr lang="en-US" dirty="0"/>
              <a:t>/courses/cse455/09wi/</a:t>
            </a:r>
            <a:r>
              <a:rPr lang="en-US" dirty="0" err="1"/>
              <a:t>Lects</a:t>
            </a:r>
            <a:r>
              <a:rPr lang="en-US" dirty="0"/>
              <a:t>/lect16.pdf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301229-4AF7-E649-9582-C1D8F35ABB1E}"/>
              </a:ext>
            </a:extLst>
          </p:cNvPr>
          <p:cNvSpPr txBox="1"/>
          <p:nvPr/>
        </p:nvSpPr>
        <p:spPr>
          <a:xfrm>
            <a:off x="10626436" y="66501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E391396-7A06-4A4A-AE37-47030339D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18" y="1453356"/>
            <a:ext cx="2448214" cy="244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ntel® RealSense™ Depth Camera D435i">
            <a:extLst>
              <a:ext uri="{FF2B5EF4-FFF2-40B4-BE49-F238E27FC236}">
                <a16:creationId xmlns:a16="http://schemas.microsoft.com/office/drawing/2014/main" id="{7892A5A5-316F-F04E-B193-A18B6F79B0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1" t="32525" r="9343" b="37980"/>
          <a:stretch/>
        </p:blipFill>
        <p:spPr bwMode="auto">
          <a:xfrm>
            <a:off x="154708" y="3503213"/>
            <a:ext cx="2948709" cy="131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7213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0374B-B7D2-9145-AD67-4B5B7E15B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stereo, R and t are known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6B832EE-20A4-B345-BCEE-8A259533F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89175"/>
          </a:xfrm>
        </p:spPr>
        <p:txBody>
          <a:bodyPr/>
          <a:lstStyle/>
          <a:p>
            <a:r>
              <a:rPr lang="en-US" dirty="0"/>
              <a:t>Let the distance between the cameras be b – the baseline.</a:t>
            </a:r>
          </a:p>
          <a:p>
            <a:r>
              <a:rPr lang="en-US" dirty="0"/>
              <a:t>The translation vector is [b, 0, 0]</a:t>
            </a:r>
            <a:r>
              <a:rPr lang="en-US" baseline="30000" dirty="0"/>
              <a:t>T</a:t>
            </a:r>
          </a:p>
          <a:p>
            <a:endParaRPr lang="en-US" baseline="-25000" dirty="0"/>
          </a:p>
        </p:txBody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5F184B-F680-3A40-9E6E-AC58421F3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1410268" y="2970212"/>
            <a:ext cx="937146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2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9CE1D-2569-FE42-AD2A-562C89ECC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first assignment - Harris detector?</a:t>
            </a:r>
          </a:p>
        </p:txBody>
      </p:sp>
      <p:pic>
        <p:nvPicPr>
          <p:cNvPr id="5" name="Content Placeholder 4" descr="A picture containing photo, different, covered, mountain&#10;&#10;Description automatically generated">
            <a:extLst>
              <a:ext uri="{FF2B5EF4-FFF2-40B4-BE49-F238E27FC236}">
                <a16:creationId xmlns:a16="http://schemas.microsoft.com/office/drawing/2014/main" id="{54737BF5-793A-2748-8DF4-2B983EBCB4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25887"/>
            <a:ext cx="8085539" cy="4351338"/>
          </a:xfrm>
        </p:spPr>
      </p:pic>
      <p:pic>
        <p:nvPicPr>
          <p:cNvPr id="7" name="Picture 6" descr="A clock in the middle of a watch&#10;&#10;Description automatically generated">
            <a:extLst>
              <a:ext uri="{FF2B5EF4-FFF2-40B4-BE49-F238E27FC236}">
                <a16:creationId xmlns:a16="http://schemas.microsoft.com/office/drawing/2014/main" id="{CD9EEDDE-C6A4-8848-84E7-879932774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123" y="2026382"/>
            <a:ext cx="4152900" cy="1181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72499B-4097-CE4D-A764-1B438F9337FD}"/>
              </a:ext>
            </a:extLst>
          </p:cNvPr>
          <p:cNvSpPr txBox="1"/>
          <p:nvPr/>
        </p:nvSpPr>
        <p:spPr>
          <a:xfrm>
            <a:off x="9099640" y="3059668"/>
            <a:ext cx="196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Image Tensor</a:t>
            </a:r>
          </a:p>
        </p:txBody>
      </p:sp>
      <p:pic>
        <p:nvPicPr>
          <p:cNvPr id="10" name="Picture 9" descr="A close up of a clock&#10;&#10;Description automatically generated">
            <a:extLst>
              <a:ext uri="{FF2B5EF4-FFF2-40B4-BE49-F238E27FC236}">
                <a16:creationId xmlns:a16="http://schemas.microsoft.com/office/drawing/2014/main" id="{86E934E6-7D14-9044-A9D7-6A3FFF19E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9219" y="3549705"/>
            <a:ext cx="2155703" cy="69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717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F40041-EE02-8A46-8546-F174CCE1D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013" y="0"/>
            <a:ext cx="9371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963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B4629-CC93-E14E-835B-5CD5406FD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Dense depth – all pixels are points to match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B6E74F-2CC5-C647-B7B0-720A72D0D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75" y="1738963"/>
            <a:ext cx="12062225" cy="338007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8C93AB1-CFC2-AA4D-BC3B-B7FDD1A72A61}"/>
              </a:ext>
            </a:extLst>
          </p:cNvPr>
          <p:cNvCxnSpPr>
            <a:cxnSpLocks/>
          </p:cNvCxnSpPr>
          <p:nvPr/>
        </p:nvCxnSpPr>
        <p:spPr>
          <a:xfrm>
            <a:off x="263236" y="2973185"/>
            <a:ext cx="11776364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BD4313F-4722-4D47-AE30-50891710614A}"/>
              </a:ext>
            </a:extLst>
          </p:cNvPr>
          <p:cNvSpPr txBox="1"/>
          <p:nvPr/>
        </p:nvSpPr>
        <p:spPr>
          <a:xfrm>
            <a:off x="2015836" y="5484076"/>
            <a:ext cx="8160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Match pixels along the rows,  based on their intensities; </a:t>
            </a:r>
          </a:p>
          <a:p>
            <a:r>
              <a:rPr lang="en-US" sz="2000" dirty="0"/>
              <a:t>Have to maintain piecewise smoothness both across rows and the columns</a:t>
            </a:r>
          </a:p>
        </p:txBody>
      </p:sp>
    </p:spTree>
    <p:extLst>
      <p:ext uri="{BB962C8B-B14F-4D97-AF65-F5344CB8AC3E}">
        <p14:creationId xmlns:p14="http://schemas.microsoft.com/office/powerpoint/2010/main" val="38981056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14868-CC2F-504F-BB7D-63DFD7ECE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to it -- Very </a:t>
            </a:r>
            <a:r>
              <a:rPr lang="en-US" dirty="0" err="1"/>
              <a:t>Wideline</a:t>
            </a:r>
            <a:r>
              <a:rPr lang="en-US" dirty="0"/>
              <a:t> Matching</a:t>
            </a:r>
          </a:p>
        </p:txBody>
      </p:sp>
      <p:pic>
        <p:nvPicPr>
          <p:cNvPr id="4" name="Picture 8" descr="USF.TIF">
            <a:extLst>
              <a:ext uri="{FF2B5EF4-FFF2-40B4-BE49-F238E27FC236}">
                <a16:creationId xmlns:a16="http://schemas.microsoft.com/office/drawing/2014/main" id="{576072D6-9DB7-2D4B-8D71-FB7BDADB8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32608" y="1690688"/>
            <a:ext cx="7635153" cy="2799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D9BFAB-C398-F548-B4BE-5A5623A97DB7}"/>
              </a:ext>
            </a:extLst>
          </p:cNvPr>
          <p:cNvSpPr/>
          <p:nvPr/>
        </p:nvSpPr>
        <p:spPr>
          <a:xfrm>
            <a:off x="1541966" y="4823891"/>
            <a:ext cx="68164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A. S. </a:t>
            </a:r>
            <a:r>
              <a:rPr lang="en-US" dirty="0" err="1"/>
              <a:t>Brahmachari</a:t>
            </a:r>
            <a:r>
              <a:rPr lang="en-US" dirty="0"/>
              <a:t> and S. Sarkar, "Hop-Diffusion Monte Carlo for </a:t>
            </a:r>
            <a:r>
              <a:rPr lang="en-US" dirty="0" err="1"/>
              <a:t>Epipolar</a:t>
            </a:r>
            <a:r>
              <a:rPr lang="en-US" dirty="0"/>
              <a:t> Geometry Estimation between Very Wide-Baseline Images," in </a:t>
            </a:r>
            <a:r>
              <a:rPr lang="en-US" i="1" dirty="0"/>
              <a:t>IEEE Transactions on Pattern Analysis and Machine Intelligence</a:t>
            </a:r>
            <a:r>
              <a:rPr lang="en-US" dirty="0"/>
              <a:t>, vol. 35, no. 3, pp. 755-762, March 2013.</a:t>
            </a:r>
          </a:p>
        </p:txBody>
      </p:sp>
    </p:spTree>
    <p:extLst>
      <p:ext uri="{BB962C8B-B14F-4D97-AF65-F5344CB8AC3E}">
        <p14:creationId xmlns:p14="http://schemas.microsoft.com/office/powerpoint/2010/main" val="4284187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Correspondence using Photometric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B4F5F-1E7F-4640-A7F8-361E205CF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1089" y="1690688"/>
            <a:ext cx="5177363" cy="4590276"/>
          </a:xfrm>
        </p:spPr>
        <p:txBody>
          <a:bodyPr>
            <a:normAutofit fontScale="92500"/>
          </a:bodyPr>
          <a:lstStyle/>
          <a:p>
            <a:r>
              <a:rPr lang="en-US" dirty="0"/>
              <a:t>Consider the points on each image as two sets of nodes in a graph.</a:t>
            </a:r>
          </a:p>
          <a:p>
            <a:r>
              <a:rPr lang="en-US" dirty="0"/>
              <a:t>Link between the nodes are weighted by the feature similarity values.</a:t>
            </a:r>
          </a:p>
          <a:p>
            <a:r>
              <a:rPr lang="en-US" dirty="0"/>
              <a:t>Find the one-to-one combination that maximizes the total weight.</a:t>
            </a:r>
          </a:p>
          <a:p>
            <a:r>
              <a:rPr lang="en-US" dirty="0"/>
              <a:t>Bipartite graph matching</a:t>
            </a:r>
          </a:p>
          <a:p>
            <a:pPr lvl="1"/>
            <a:r>
              <a:rPr lang="en-US" dirty="0"/>
              <a:t>Hungarian algorithm</a:t>
            </a:r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Hungarian_algorithm</a:t>
            </a:r>
            <a:endParaRPr lang="en-US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C5228C-8B7B-7843-AC8D-AF43E7A79BBF}"/>
              </a:ext>
            </a:extLst>
          </p:cNvPr>
          <p:cNvGrpSpPr/>
          <p:nvPr/>
        </p:nvGrpSpPr>
        <p:grpSpPr>
          <a:xfrm>
            <a:off x="838200" y="1692511"/>
            <a:ext cx="5387397" cy="4694798"/>
            <a:chOff x="838200" y="1363049"/>
            <a:chExt cx="5387397" cy="4694798"/>
          </a:xfrm>
        </p:grpSpPr>
        <p:pic>
          <p:nvPicPr>
            <p:cNvPr id="18437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748627" y="2964837"/>
              <a:ext cx="2757487" cy="2663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38" name="TextBox 8"/>
            <p:cNvSpPr txBox="1">
              <a:spLocks noChangeArrowheads="1"/>
            </p:cNvSpPr>
            <p:nvPr/>
          </p:nvSpPr>
          <p:spPr bwMode="auto">
            <a:xfrm>
              <a:off x="2761732" y="5657737"/>
              <a:ext cx="346386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Feature similarity matrix</a:t>
              </a:r>
              <a:endParaRPr lang="en-US" sz="2000" dirty="0">
                <a:latin typeface="Georgia" pitchFamily="18" charset="0"/>
              </a:endParaRPr>
            </a:p>
          </p:txBody>
        </p:sp>
        <p:pic>
          <p:nvPicPr>
            <p:cNvPr id="24" name="Picture 23" descr="0001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200" y="3787381"/>
              <a:ext cx="1619694" cy="1216152"/>
            </a:xfrm>
            <a:prstGeom prst="rect">
              <a:avLst/>
            </a:prstGeom>
          </p:spPr>
        </p:pic>
        <p:pic>
          <p:nvPicPr>
            <p:cNvPr id="25" name="Picture 24" descr="0002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52800" y="1363049"/>
              <a:ext cx="1625600" cy="1219200"/>
            </a:xfrm>
            <a:prstGeom prst="rect">
              <a:avLst/>
            </a:prstGeom>
          </p:spPr>
        </p:pic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3652489" y="1469729"/>
              <a:ext cx="27432" cy="2743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3835369" y="1591649"/>
              <a:ext cx="27432" cy="2743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3804889" y="1744049"/>
              <a:ext cx="27432" cy="2743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3728689" y="2048849"/>
              <a:ext cx="27432" cy="2743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4109689" y="2201249"/>
              <a:ext cx="27432" cy="2743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>
              <a:spLocks noChangeAspect="1"/>
            </p:cNvSpPr>
            <p:nvPr/>
          </p:nvSpPr>
          <p:spPr>
            <a:xfrm>
              <a:off x="4033489" y="1545929"/>
              <a:ext cx="27432" cy="2743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3957289" y="1972649"/>
              <a:ext cx="27432" cy="2743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3728689" y="1896449"/>
              <a:ext cx="27432" cy="2743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4063969" y="1774529"/>
              <a:ext cx="27432" cy="2743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>
              <a:spLocks noChangeAspect="1"/>
            </p:cNvSpPr>
            <p:nvPr/>
          </p:nvSpPr>
          <p:spPr>
            <a:xfrm>
              <a:off x="3606769" y="1744049"/>
              <a:ext cx="27432" cy="2743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3759169" y="2201249"/>
              <a:ext cx="27432" cy="2743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3472657" y="1564217"/>
              <a:ext cx="27432" cy="2743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>
              <a:spLocks noChangeAspect="1"/>
            </p:cNvSpPr>
            <p:nvPr/>
          </p:nvSpPr>
          <p:spPr>
            <a:xfrm>
              <a:off x="4338289" y="1744049"/>
              <a:ext cx="27432" cy="2743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>
              <a:spLocks noChangeAspect="1"/>
            </p:cNvSpPr>
            <p:nvPr/>
          </p:nvSpPr>
          <p:spPr>
            <a:xfrm>
              <a:off x="4490689" y="1896449"/>
              <a:ext cx="27432" cy="2743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4338289" y="2048849"/>
              <a:ext cx="27432" cy="2743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4795489" y="2201249"/>
              <a:ext cx="27432" cy="2743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4158457" y="1972649"/>
              <a:ext cx="27432" cy="2743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1758029" y="3942829"/>
              <a:ext cx="27432" cy="2743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>
              <a:spLocks noChangeAspect="1"/>
            </p:cNvSpPr>
            <p:nvPr/>
          </p:nvSpPr>
          <p:spPr>
            <a:xfrm>
              <a:off x="1940909" y="4064749"/>
              <a:ext cx="27432" cy="2743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>
              <a:spLocks noChangeAspect="1"/>
            </p:cNvSpPr>
            <p:nvPr/>
          </p:nvSpPr>
          <p:spPr>
            <a:xfrm>
              <a:off x="1910429" y="4217149"/>
              <a:ext cx="27432" cy="2743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>
              <a:spLocks noChangeAspect="1"/>
            </p:cNvSpPr>
            <p:nvPr/>
          </p:nvSpPr>
          <p:spPr>
            <a:xfrm>
              <a:off x="1834229" y="4521949"/>
              <a:ext cx="27432" cy="2743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>
              <a:spLocks noChangeAspect="1"/>
            </p:cNvSpPr>
            <p:nvPr/>
          </p:nvSpPr>
          <p:spPr>
            <a:xfrm>
              <a:off x="2215229" y="4674349"/>
              <a:ext cx="27432" cy="2743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>
              <a:spLocks noChangeAspect="1"/>
            </p:cNvSpPr>
            <p:nvPr/>
          </p:nvSpPr>
          <p:spPr>
            <a:xfrm>
              <a:off x="2139029" y="4019029"/>
              <a:ext cx="27432" cy="2743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2062829" y="4445749"/>
              <a:ext cx="27432" cy="2743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>
              <a:spLocks noChangeAspect="1"/>
            </p:cNvSpPr>
            <p:nvPr/>
          </p:nvSpPr>
          <p:spPr>
            <a:xfrm>
              <a:off x="1834229" y="4369549"/>
              <a:ext cx="27432" cy="2743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>
              <a:spLocks noChangeAspect="1"/>
            </p:cNvSpPr>
            <p:nvPr/>
          </p:nvSpPr>
          <p:spPr>
            <a:xfrm>
              <a:off x="2169509" y="4247629"/>
              <a:ext cx="27432" cy="2743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>
              <a:spLocks noChangeAspect="1"/>
            </p:cNvSpPr>
            <p:nvPr/>
          </p:nvSpPr>
          <p:spPr>
            <a:xfrm>
              <a:off x="1712309" y="4217149"/>
              <a:ext cx="27432" cy="2743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>
              <a:spLocks noChangeAspect="1"/>
            </p:cNvSpPr>
            <p:nvPr/>
          </p:nvSpPr>
          <p:spPr>
            <a:xfrm>
              <a:off x="1864709" y="4674349"/>
              <a:ext cx="27432" cy="2743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>
              <a:spLocks noChangeAspect="1"/>
            </p:cNvSpPr>
            <p:nvPr/>
          </p:nvSpPr>
          <p:spPr>
            <a:xfrm>
              <a:off x="1398365" y="4037317"/>
              <a:ext cx="27432" cy="2743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>
              <a:spLocks noChangeAspect="1"/>
            </p:cNvSpPr>
            <p:nvPr/>
          </p:nvSpPr>
          <p:spPr>
            <a:xfrm>
              <a:off x="996029" y="4217149"/>
              <a:ext cx="27432" cy="2743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>
              <a:spLocks noChangeAspect="1"/>
            </p:cNvSpPr>
            <p:nvPr/>
          </p:nvSpPr>
          <p:spPr>
            <a:xfrm>
              <a:off x="1148429" y="4369549"/>
              <a:ext cx="27432" cy="2743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>
              <a:spLocks noChangeAspect="1"/>
            </p:cNvSpPr>
            <p:nvPr/>
          </p:nvSpPr>
          <p:spPr>
            <a:xfrm>
              <a:off x="996029" y="4521949"/>
              <a:ext cx="27432" cy="2743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>
              <a:spLocks noChangeAspect="1"/>
            </p:cNvSpPr>
            <p:nvPr/>
          </p:nvSpPr>
          <p:spPr>
            <a:xfrm>
              <a:off x="1453229" y="4674349"/>
              <a:ext cx="27432" cy="2743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2263997" y="4445749"/>
              <a:ext cx="27432" cy="2743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Connector 109"/>
            <p:cNvCxnSpPr/>
            <p:nvPr/>
          </p:nvCxnSpPr>
          <p:spPr>
            <a:xfrm flipH="1">
              <a:off x="3015457" y="1515449"/>
              <a:ext cx="457200" cy="1524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H="1">
              <a:off x="3320257" y="1744049"/>
              <a:ext cx="304800" cy="1295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88" idx="2"/>
            </p:cNvCxnSpPr>
            <p:nvPr/>
          </p:nvCxnSpPr>
          <p:spPr>
            <a:xfrm>
              <a:off x="4795489" y="2214965"/>
              <a:ext cx="505968" cy="8244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85" idx="6"/>
            </p:cNvCxnSpPr>
            <p:nvPr/>
          </p:nvCxnSpPr>
          <p:spPr>
            <a:xfrm>
              <a:off x="4365721" y="1757765"/>
              <a:ext cx="707136" cy="12816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4310857" y="2048849"/>
              <a:ext cx="609600" cy="990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4158457" y="1972649"/>
              <a:ext cx="609600" cy="1066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4158457" y="2201249"/>
              <a:ext cx="533400" cy="838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 flipH="1">
              <a:off x="3472657" y="1591649"/>
              <a:ext cx="381000" cy="1447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4006057" y="1515449"/>
              <a:ext cx="533400" cy="1524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4082257" y="1744049"/>
              <a:ext cx="304800" cy="1295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 flipH="1">
              <a:off x="3548857" y="2201249"/>
              <a:ext cx="228600" cy="914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80" idx="6"/>
            </p:cNvCxnSpPr>
            <p:nvPr/>
          </p:nvCxnSpPr>
          <p:spPr>
            <a:xfrm>
              <a:off x="3756121" y="1910165"/>
              <a:ext cx="97536" cy="112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4463257" y="1896449"/>
              <a:ext cx="685800" cy="1143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>
              <a:stCxn id="76" idx="6"/>
            </p:cNvCxnSpPr>
            <p:nvPr/>
          </p:nvCxnSpPr>
          <p:spPr>
            <a:xfrm flipH="1">
              <a:off x="3701257" y="2062565"/>
              <a:ext cx="54864" cy="9768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3777457" y="1744049"/>
              <a:ext cx="228600" cy="1295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 flipH="1">
              <a:off x="3153790" y="1479077"/>
              <a:ext cx="508047" cy="16225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>
              <a:off x="3743461" y="1868313"/>
              <a:ext cx="381000" cy="1219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>
              <a:off x="3929857" y="1972649"/>
              <a:ext cx="304800" cy="1066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stCxn id="92" idx="1"/>
            </p:cNvCxnSpPr>
            <p:nvPr/>
          </p:nvCxnSpPr>
          <p:spPr>
            <a:xfrm flipV="1">
              <a:off x="1762046" y="3101582"/>
              <a:ext cx="1215180" cy="8452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1834226" y="3787381"/>
              <a:ext cx="1143000" cy="609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flipV="1">
              <a:off x="2139026" y="3482581"/>
              <a:ext cx="838200" cy="533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 flipV="1">
              <a:off x="1910426" y="3253981"/>
              <a:ext cx="1066800" cy="838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 flipV="1">
              <a:off x="1910426" y="3634981"/>
              <a:ext cx="1066800" cy="609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 flipV="1">
              <a:off x="2139026" y="3939781"/>
              <a:ext cx="8382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flipV="1">
              <a:off x="1453226" y="3406381"/>
              <a:ext cx="1524000" cy="685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>
              <a:stCxn id="104" idx="3"/>
            </p:cNvCxnSpPr>
            <p:nvPr/>
          </p:nvCxnSpPr>
          <p:spPr>
            <a:xfrm flipV="1">
              <a:off x="1000046" y="4168382"/>
              <a:ext cx="1977180" cy="721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flipV="1">
              <a:off x="1148426" y="4320781"/>
              <a:ext cx="1828800" cy="76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>
              <a:off x="1758026" y="4244581"/>
              <a:ext cx="12192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>
              <a:off x="2215226" y="4701781"/>
              <a:ext cx="762000" cy="685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102" idx="2"/>
            </p:cNvCxnSpPr>
            <p:nvPr/>
          </p:nvCxnSpPr>
          <p:spPr>
            <a:xfrm>
              <a:off x="1864710" y="4688065"/>
              <a:ext cx="1112517" cy="5471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>
              <a:off x="1834226" y="4549381"/>
              <a:ext cx="1143000" cy="533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>
              <a:off x="1834226" y="4549381"/>
              <a:ext cx="1143000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108" idx="5"/>
            </p:cNvCxnSpPr>
            <p:nvPr/>
          </p:nvCxnSpPr>
          <p:spPr>
            <a:xfrm>
              <a:off x="2287412" y="4469165"/>
              <a:ext cx="689814" cy="802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>
              <a:off x="2062826" y="4473181"/>
              <a:ext cx="9144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>
              <a:off x="996026" y="4549381"/>
              <a:ext cx="20574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flipV="1">
              <a:off x="1453226" y="4092181"/>
              <a:ext cx="1524000" cy="609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 descr="Equation expressing the similarity between two image patched as the weighted similarity between the pixel differences.">
            <a:extLst>
              <a:ext uri="{FF2B5EF4-FFF2-40B4-BE49-F238E27FC236}">
                <a16:creationId xmlns:a16="http://schemas.microsoft.com/office/drawing/2014/main" id="{09F7846A-DCA1-F043-9EA6-DAA6025833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443" y="6162101"/>
            <a:ext cx="4235957" cy="8982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27765044"/>
      </p:ext>
    </p:extLst>
  </p:cSld>
  <p:clrMapOvr>
    <a:masterClrMapping/>
  </p:clrMapOvr>
  <p:transition advTm="98378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E8F26-EA7B-9D42-88D0-87E123827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Correspondence using Photometric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18D64-E189-CB47-A526-3F29BCE94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07356"/>
          </a:xfrm>
        </p:spPr>
        <p:txBody>
          <a:bodyPr/>
          <a:lstStyle/>
          <a:p>
            <a:r>
              <a:rPr lang="en-US" dirty="0"/>
              <a:t>Not all image points will have match in the other images</a:t>
            </a:r>
          </a:p>
          <a:p>
            <a:pPr lvl="1"/>
            <a:r>
              <a:rPr lang="en-US" dirty="0"/>
              <a:t>We must allow for null matches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C883A80-C60B-B140-9A69-97367BF92AC1}"/>
              </a:ext>
            </a:extLst>
          </p:cNvPr>
          <p:cNvSpPr/>
          <p:nvPr/>
        </p:nvSpPr>
        <p:spPr>
          <a:xfrm>
            <a:off x="3000554" y="3256472"/>
            <a:ext cx="189781" cy="1725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A25261-8067-3341-801A-A4F46FB52E2D}"/>
              </a:ext>
            </a:extLst>
          </p:cNvPr>
          <p:cNvSpPr/>
          <p:nvPr/>
        </p:nvSpPr>
        <p:spPr>
          <a:xfrm>
            <a:off x="3000554" y="3678879"/>
            <a:ext cx="189781" cy="1725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2AD75E1-2CA5-8445-B223-8B34468978B4}"/>
              </a:ext>
            </a:extLst>
          </p:cNvPr>
          <p:cNvSpPr/>
          <p:nvPr/>
        </p:nvSpPr>
        <p:spPr>
          <a:xfrm>
            <a:off x="3000554" y="4101286"/>
            <a:ext cx="189781" cy="1725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2C02D8-A388-6940-BEB6-4988E274D41C}"/>
              </a:ext>
            </a:extLst>
          </p:cNvPr>
          <p:cNvSpPr/>
          <p:nvPr/>
        </p:nvSpPr>
        <p:spPr>
          <a:xfrm>
            <a:off x="3000554" y="5368506"/>
            <a:ext cx="189781" cy="1725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1875585-4AAD-FB4C-9AB4-9F033452D598}"/>
              </a:ext>
            </a:extLst>
          </p:cNvPr>
          <p:cNvSpPr/>
          <p:nvPr/>
        </p:nvSpPr>
        <p:spPr>
          <a:xfrm>
            <a:off x="3000554" y="4523693"/>
            <a:ext cx="189781" cy="1725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35CE5A7-6903-1A45-B12E-1D68B49E7DE1}"/>
              </a:ext>
            </a:extLst>
          </p:cNvPr>
          <p:cNvSpPr/>
          <p:nvPr/>
        </p:nvSpPr>
        <p:spPr>
          <a:xfrm>
            <a:off x="3000554" y="4946100"/>
            <a:ext cx="189781" cy="1725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E8B9326-E771-3142-B3A1-FDAA16200B31}"/>
              </a:ext>
            </a:extLst>
          </p:cNvPr>
          <p:cNvSpPr/>
          <p:nvPr/>
        </p:nvSpPr>
        <p:spPr>
          <a:xfrm>
            <a:off x="4481419" y="3236342"/>
            <a:ext cx="189781" cy="1725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245CA2F-7834-B740-9025-7E09E12E475D}"/>
              </a:ext>
            </a:extLst>
          </p:cNvPr>
          <p:cNvSpPr/>
          <p:nvPr/>
        </p:nvSpPr>
        <p:spPr>
          <a:xfrm>
            <a:off x="4481419" y="3658749"/>
            <a:ext cx="189781" cy="1725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B26B20D-31FE-F549-928A-FD0317D5ECF4}"/>
              </a:ext>
            </a:extLst>
          </p:cNvPr>
          <p:cNvSpPr/>
          <p:nvPr/>
        </p:nvSpPr>
        <p:spPr>
          <a:xfrm>
            <a:off x="4481419" y="4081156"/>
            <a:ext cx="189781" cy="1725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B702CD5-D2E9-2C47-B16B-37278925F6B1}"/>
              </a:ext>
            </a:extLst>
          </p:cNvPr>
          <p:cNvSpPr/>
          <p:nvPr/>
        </p:nvSpPr>
        <p:spPr>
          <a:xfrm>
            <a:off x="4481419" y="4503563"/>
            <a:ext cx="189781" cy="1725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18AB8E-9A6C-9B45-97D7-79B985F3E8E2}"/>
              </a:ext>
            </a:extLst>
          </p:cNvPr>
          <p:cNvSpPr/>
          <p:nvPr/>
        </p:nvSpPr>
        <p:spPr>
          <a:xfrm>
            <a:off x="4481419" y="4925970"/>
            <a:ext cx="189781" cy="1725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81FFA8-D5AB-AF45-9875-7DDC681A1179}"/>
              </a:ext>
            </a:extLst>
          </p:cNvPr>
          <p:cNvSpPr txBox="1"/>
          <p:nvPr/>
        </p:nvSpPr>
        <p:spPr>
          <a:xfrm>
            <a:off x="2597076" y="315807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D95B00-63F4-B644-B730-9435BA6A3B1F}"/>
              </a:ext>
            </a:extLst>
          </p:cNvPr>
          <p:cNvSpPr txBox="1"/>
          <p:nvPr/>
        </p:nvSpPr>
        <p:spPr>
          <a:xfrm>
            <a:off x="2591466" y="358725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814EC8-5FD3-0A40-9746-49B94756367D}"/>
              </a:ext>
            </a:extLst>
          </p:cNvPr>
          <p:cNvSpPr txBox="1"/>
          <p:nvPr/>
        </p:nvSpPr>
        <p:spPr>
          <a:xfrm>
            <a:off x="2603488" y="4016430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33024C-8823-E64E-850F-0DC0B59CDF0A}"/>
              </a:ext>
            </a:extLst>
          </p:cNvPr>
          <p:cNvSpPr txBox="1"/>
          <p:nvPr/>
        </p:nvSpPr>
        <p:spPr>
          <a:xfrm>
            <a:off x="2591466" y="444561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5C5C2D-719C-EC45-86E9-2AB0D33F31FA}"/>
              </a:ext>
            </a:extLst>
          </p:cNvPr>
          <p:cNvSpPr txBox="1"/>
          <p:nvPr/>
        </p:nvSpPr>
        <p:spPr>
          <a:xfrm>
            <a:off x="2477653" y="5303971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null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722B7F-CE61-624E-83E9-C0F34FD00779}"/>
              </a:ext>
            </a:extLst>
          </p:cNvPr>
          <p:cNvSpPr txBox="1"/>
          <p:nvPr/>
        </p:nvSpPr>
        <p:spPr>
          <a:xfrm>
            <a:off x="2594672" y="487479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C1C8600-BCAB-8D4C-BA10-0647F43585CE}"/>
              </a:ext>
            </a:extLst>
          </p:cNvPr>
          <p:cNvSpPr txBox="1"/>
          <p:nvPr/>
        </p:nvSpPr>
        <p:spPr>
          <a:xfrm>
            <a:off x="4818801" y="31478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BFA330-9C5D-6245-9A1C-0F02575B9E3C}"/>
              </a:ext>
            </a:extLst>
          </p:cNvPr>
          <p:cNvSpPr txBox="1"/>
          <p:nvPr/>
        </p:nvSpPr>
        <p:spPr>
          <a:xfrm>
            <a:off x="4818801" y="35795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06F13F5-160F-D84A-B8E8-B8FE3B193089}"/>
              </a:ext>
            </a:extLst>
          </p:cNvPr>
          <p:cNvSpPr txBox="1"/>
          <p:nvPr/>
        </p:nvSpPr>
        <p:spPr>
          <a:xfrm>
            <a:off x="4818801" y="40112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F2F0C48-00F1-C243-978C-82D1CFB61ACA}"/>
              </a:ext>
            </a:extLst>
          </p:cNvPr>
          <p:cNvSpPr txBox="1"/>
          <p:nvPr/>
        </p:nvSpPr>
        <p:spPr>
          <a:xfrm>
            <a:off x="4818801" y="44430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4F4B9AB-93D7-B748-8B6B-2EBE1E7D5360}"/>
              </a:ext>
            </a:extLst>
          </p:cNvPr>
          <p:cNvSpPr txBox="1"/>
          <p:nvPr/>
        </p:nvSpPr>
        <p:spPr>
          <a:xfrm>
            <a:off x="4702584" y="4874790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null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808953B-6451-064A-9EDD-9BA34F3991B6}"/>
              </a:ext>
            </a:extLst>
          </p:cNvPr>
          <p:cNvCxnSpPr>
            <a:stCxn id="4" idx="6"/>
            <a:endCxn id="20" idx="2"/>
          </p:cNvCxnSpPr>
          <p:nvPr/>
        </p:nvCxnSpPr>
        <p:spPr>
          <a:xfrm>
            <a:off x="3190335" y="3342736"/>
            <a:ext cx="1291084" cy="40227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937787-1DCE-3947-96C4-3A210AF03B61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3116535" y="3383604"/>
            <a:ext cx="1392677" cy="38831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2E0B7C3-D19E-6E40-8178-F38AEB995C26}"/>
              </a:ext>
            </a:extLst>
          </p:cNvPr>
          <p:cNvCxnSpPr>
            <a:cxnSpLocks/>
            <a:stCxn id="11" idx="5"/>
            <a:endCxn id="24" idx="2"/>
          </p:cNvCxnSpPr>
          <p:nvPr/>
        </p:nvCxnSpPr>
        <p:spPr>
          <a:xfrm>
            <a:off x="3162542" y="4248548"/>
            <a:ext cx="1318877" cy="76368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767C4E1-A668-684A-9817-98A512F01931}"/>
              </a:ext>
            </a:extLst>
          </p:cNvPr>
          <p:cNvCxnSpPr>
            <a:cxnSpLocks/>
            <a:stCxn id="17" idx="5"/>
            <a:endCxn id="24" idx="3"/>
          </p:cNvCxnSpPr>
          <p:nvPr/>
        </p:nvCxnSpPr>
        <p:spPr>
          <a:xfrm>
            <a:off x="3162542" y="4670955"/>
            <a:ext cx="1346670" cy="40227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0EEB5D3-97AA-2047-8422-7C94B4136D9C}"/>
              </a:ext>
            </a:extLst>
          </p:cNvPr>
          <p:cNvCxnSpPr>
            <a:cxnSpLocks/>
            <a:stCxn id="18" idx="7"/>
            <a:endCxn id="21" idx="3"/>
          </p:cNvCxnSpPr>
          <p:nvPr/>
        </p:nvCxnSpPr>
        <p:spPr>
          <a:xfrm flipV="1">
            <a:off x="3162542" y="4228418"/>
            <a:ext cx="1346670" cy="74294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B0300BC-F257-4743-BCE2-A2DD30F0A726}"/>
              </a:ext>
            </a:extLst>
          </p:cNvPr>
          <p:cNvCxnSpPr>
            <a:cxnSpLocks/>
            <a:stCxn id="16" idx="7"/>
            <a:endCxn id="23" idx="2"/>
          </p:cNvCxnSpPr>
          <p:nvPr/>
        </p:nvCxnSpPr>
        <p:spPr>
          <a:xfrm flipV="1">
            <a:off x="3162542" y="4589827"/>
            <a:ext cx="1318877" cy="80394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 descr="0001.jpg">
            <a:extLst>
              <a:ext uri="{FF2B5EF4-FFF2-40B4-BE49-F238E27FC236}">
                <a16:creationId xmlns:a16="http://schemas.microsoft.com/office/drawing/2014/main" id="{73E91082-D44B-9C4F-9833-C5E2BCF39D6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46392" y="3192794"/>
            <a:ext cx="2758527" cy="2071248"/>
          </a:xfrm>
          <a:prstGeom prst="rect">
            <a:avLst/>
          </a:prstGeom>
        </p:spPr>
      </p:pic>
      <p:pic>
        <p:nvPicPr>
          <p:cNvPr id="68" name="Picture 67" descr="0002.jpg">
            <a:extLst>
              <a:ext uri="{FF2B5EF4-FFF2-40B4-BE49-F238E27FC236}">
                <a16:creationId xmlns:a16="http://schemas.microsoft.com/office/drawing/2014/main" id="{8330AF26-504E-BA4B-A579-982B96C000B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12193" y="3231235"/>
            <a:ext cx="2780210" cy="208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54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1132A-2B28-B84C-98E5-C998E7F48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stable matching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A96C3-6749-CF48-89E1-D096DB661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local appearance of features will change in orientation and scale, and sometimes even undergo affine deformations</a:t>
            </a:r>
          </a:p>
          <a:p>
            <a:pPr lvl="1"/>
            <a:r>
              <a:rPr lang="en-US" dirty="0"/>
              <a:t>Simple patch difference does not work well</a:t>
            </a:r>
          </a:p>
          <a:p>
            <a:r>
              <a:rPr lang="en-US" dirty="0"/>
              <a:t>Another -- Extract a local scale, orientation, or affine frame estimate and then using this to resample the patch before matching.</a:t>
            </a:r>
          </a:p>
          <a:p>
            <a:r>
              <a:rPr lang="en-US" dirty="0"/>
              <a:t>Another - David Lowe’s Scale-Invariant Feature Transform Points (SIFT) points</a:t>
            </a:r>
          </a:p>
          <a:p>
            <a:pPr lvl="1"/>
            <a:r>
              <a:rPr lang="en-US" dirty="0"/>
              <a:t>Lowe, D.G. Distinctive Image Features from Scale-Invariant </a:t>
            </a:r>
            <a:r>
              <a:rPr lang="en-US" dirty="0" err="1"/>
              <a:t>Keypoints</a:t>
            </a:r>
            <a:r>
              <a:rPr lang="en-US" dirty="0"/>
              <a:t>. </a:t>
            </a:r>
            <a:r>
              <a:rPr lang="en-US" i="1" dirty="0"/>
              <a:t>International Journal of Computer Vision</a:t>
            </a:r>
            <a:r>
              <a:rPr lang="en-US" dirty="0"/>
              <a:t> </a:t>
            </a:r>
            <a:r>
              <a:rPr lang="en-US" b="1" dirty="0"/>
              <a:t>60, </a:t>
            </a:r>
            <a:r>
              <a:rPr lang="en-US" dirty="0"/>
              <a:t>91–110 (2004). </a:t>
            </a:r>
          </a:p>
          <a:p>
            <a:r>
              <a:rPr lang="en-US" dirty="0">
                <a:hlinkClick r:id="rId2"/>
              </a:rPr>
              <a:t>https://docs.opencv.org/master/da/df5/tutorial_py_sift_intro.html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2363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E2C9-9A3D-F64E-B4E2-8AE7614F0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output of SIFT (from OpenCV)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5BF43D5-116A-474A-9C29-A3F1DE8F9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305" y="1690688"/>
            <a:ext cx="6571495" cy="4935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5336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>
            <a:extLst>
              <a:ext uri="{FF2B5EF4-FFF2-40B4-BE49-F238E27FC236}">
                <a16:creationId xmlns:a16="http://schemas.microsoft.com/office/drawing/2014/main" id="{B6EA57CA-607F-1846-ACCB-0A92FBDF02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Overall Procedure at a High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D81248-DEF8-CB49-AFE6-F9A60A8B5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 Scale-space extrema detection</a:t>
            </a:r>
          </a:p>
          <a:p>
            <a:pPr lvl="1"/>
            <a:r>
              <a:rPr lang="en-US" altLang="en-US" dirty="0"/>
              <a:t>Search over multiple scales and image locations.</a:t>
            </a:r>
          </a:p>
          <a:p>
            <a:r>
              <a:rPr lang="en-US" altLang="en-US" dirty="0"/>
              <a:t> </a:t>
            </a:r>
            <a:r>
              <a:rPr lang="en-US" altLang="en-US" dirty="0" err="1"/>
              <a:t>Keypoint</a:t>
            </a:r>
            <a:r>
              <a:rPr lang="en-US" altLang="en-US" dirty="0"/>
              <a:t> localization</a:t>
            </a:r>
          </a:p>
          <a:p>
            <a:pPr lvl="1"/>
            <a:r>
              <a:rPr lang="en-US" altLang="en-US" dirty="0"/>
              <a:t>Fit a model to determine location and scale.</a:t>
            </a:r>
          </a:p>
          <a:p>
            <a:pPr lvl="1"/>
            <a:r>
              <a:rPr lang="en-US" altLang="en-US" dirty="0"/>
              <a:t>Select </a:t>
            </a:r>
            <a:r>
              <a:rPr lang="en-US" altLang="en-US" dirty="0" err="1"/>
              <a:t>keypoints</a:t>
            </a:r>
            <a:r>
              <a:rPr lang="en-US" altLang="en-US" dirty="0"/>
              <a:t> based on a measure of stability.</a:t>
            </a:r>
          </a:p>
          <a:p>
            <a:r>
              <a:rPr lang="en-US" altLang="en-US" dirty="0"/>
              <a:t> Orientation assignment</a:t>
            </a:r>
          </a:p>
          <a:p>
            <a:pPr lvl="1"/>
            <a:r>
              <a:rPr lang="en-US" altLang="en-US" dirty="0"/>
              <a:t>Compute best orientation(s) for each </a:t>
            </a:r>
            <a:r>
              <a:rPr lang="en-US" altLang="en-US" dirty="0" err="1"/>
              <a:t>keypoint</a:t>
            </a:r>
            <a:r>
              <a:rPr lang="en-US" altLang="en-US" dirty="0"/>
              <a:t> region.</a:t>
            </a:r>
          </a:p>
          <a:p>
            <a:r>
              <a:rPr lang="en-US" altLang="en-US" dirty="0"/>
              <a:t> </a:t>
            </a:r>
            <a:r>
              <a:rPr lang="en-US" altLang="en-US" dirty="0" err="1"/>
              <a:t>Keypoint</a:t>
            </a:r>
            <a:r>
              <a:rPr lang="en-US" altLang="en-US" dirty="0"/>
              <a:t> description</a:t>
            </a:r>
          </a:p>
          <a:p>
            <a:pPr lvl="1"/>
            <a:r>
              <a:rPr lang="en-US" altLang="en-US" dirty="0"/>
              <a:t>Use local image gradients at selected scale and rotation to describe each </a:t>
            </a:r>
            <a:r>
              <a:rPr lang="en-US" altLang="en-US" dirty="0" err="1"/>
              <a:t>keypoint</a:t>
            </a:r>
            <a:r>
              <a:rPr lang="en-US" altLang="en-US" dirty="0"/>
              <a:t> region</a:t>
            </a:r>
          </a:p>
          <a:p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00C5277-7432-334E-A275-90808CBE34D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0B19CF72-8061-45B4-8625-6B62601D91C6}" type="datetime1">
              <a:rPr lang="en-US"/>
              <a:pPr/>
              <a:t>3/22/20</a:t>
            </a:fld>
            <a:endParaRPr lang="en-US" altLang="zh-C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865F58-913A-D246-8385-C593B0C8028D}"/>
              </a:ext>
            </a:extLst>
          </p:cNvPr>
          <p:cNvSpPr/>
          <p:nvPr/>
        </p:nvSpPr>
        <p:spPr>
          <a:xfrm>
            <a:off x="7194792" y="6356350"/>
            <a:ext cx="4710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Credits: https://</a:t>
            </a:r>
            <a:r>
              <a:rPr lang="en-US" altLang="zh-CN" dirty="0" err="1">
                <a:solidFill>
                  <a:srgbClr val="FF0000"/>
                </a:solidFill>
              </a:rPr>
              <a:t>slideplayer.com</a:t>
            </a:r>
            <a:r>
              <a:rPr lang="en-US" altLang="zh-CN" dirty="0">
                <a:solidFill>
                  <a:srgbClr val="FF0000"/>
                </a:solidFill>
              </a:rPr>
              <a:t>/slide/5282534/)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3044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4.3|8.6|16.8|8.9|5.7|7.4|6.3|6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1843</TotalTime>
  <Words>1658</Words>
  <Application>Microsoft Macintosh PowerPoint</Application>
  <PresentationFormat>Widescreen</PresentationFormat>
  <Paragraphs>241</Paragraphs>
  <Slides>42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Arial</vt:lpstr>
      <vt:lpstr>Bookman Old Style</vt:lpstr>
      <vt:lpstr>Calibri</vt:lpstr>
      <vt:lpstr>Calibri Light</vt:lpstr>
      <vt:lpstr>Garamond</vt:lpstr>
      <vt:lpstr>Georgia</vt:lpstr>
      <vt:lpstr>STIXGeneral</vt:lpstr>
      <vt:lpstr>Wingdings</vt:lpstr>
      <vt:lpstr>Office Theme</vt:lpstr>
      <vt:lpstr>Correspondences</vt:lpstr>
      <vt:lpstr>Correspondence is a core vision task</vt:lpstr>
      <vt:lpstr>Small changes in view vs. large changes</vt:lpstr>
      <vt:lpstr>Remember first assignment - Harris detector?</vt:lpstr>
      <vt:lpstr>Correspondence using Photometric Matching</vt:lpstr>
      <vt:lpstr>Correspondence using Photometric Matching</vt:lpstr>
      <vt:lpstr>More stable matching points</vt:lpstr>
      <vt:lpstr>Typical output of SIFT (from OpenCV)</vt:lpstr>
      <vt:lpstr>Overall Procedure at a High Level</vt:lpstr>
      <vt:lpstr>1. Scale-space extrema detection</vt:lpstr>
      <vt:lpstr>Aside: Image Pyramids</vt:lpstr>
      <vt:lpstr>Aside: Mean Pyramid</vt:lpstr>
      <vt:lpstr>Aside: Gaussian Pyramid At each level, image is smoothed and reduced in size.</vt:lpstr>
      <vt:lpstr>Example: Subsampling with Gaussian pre-filtering</vt:lpstr>
      <vt:lpstr> Lowe’s Scale-space Interest Points</vt:lpstr>
      <vt:lpstr>LoG can be approximated by DoG</vt:lpstr>
      <vt:lpstr>Lowe’s Pyramid Scheme</vt:lpstr>
      <vt:lpstr>PowerPoint Presentation</vt:lpstr>
      <vt:lpstr>SIFT: Keypoint Localization and Screening</vt:lpstr>
      <vt:lpstr>SIFT: Orientation Assignment</vt:lpstr>
      <vt:lpstr>Keypoint localization with orientation</vt:lpstr>
      <vt:lpstr>4. Keypoint Descriptors</vt:lpstr>
      <vt:lpstr>Normalization</vt:lpstr>
      <vt:lpstr>SIFT: Keypoint descriptor - powerful</vt:lpstr>
      <vt:lpstr>PowerPoint Presentation</vt:lpstr>
      <vt:lpstr>Many other features and descriptors</vt:lpstr>
      <vt:lpstr>PowerPoint Presentation</vt:lpstr>
      <vt:lpstr>Practical considerations</vt:lpstr>
      <vt:lpstr>PowerPoint Presentation</vt:lpstr>
      <vt:lpstr>Matching Points: Wide baseline</vt:lpstr>
      <vt:lpstr>Narrow vs. Wide-Baseline</vt:lpstr>
      <vt:lpstr>Matching points with Geometric constraints</vt:lpstr>
      <vt:lpstr>Pause for 5 mins</vt:lpstr>
      <vt:lpstr>Epipolar constraint</vt:lpstr>
      <vt:lpstr>Pause for 5 mins</vt:lpstr>
      <vt:lpstr>PowerPoint Presentation</vt:lpstr>
      <vt:lpstr>Epipolar lines for the setup</vt:lpstr>
      <vt:lpstr>Parallel Stereo Setup</vt:lpstr>
      <vt:lpstr>For stereo, R and t are known</vt:lpstr>
      <vt:lpstr>PowerPoint Presentation</vt:lpstr>
      <vt:lpstr>Dense depth – all pixels are points to match</vt:lpstr>
      <vt:lpstr>More to it -- Very Wideline Matching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Correspondences</dc:title>
  <dc:creator>Sarkar, Sudeep</dc:creator>
  <cp:lastModifiedBy>Sarkar, Sudeep</cp:lastModifiedBy>
  <cp:revision>50</cp:revision>
  <dcterms:created xsi:type="dcterms:W3CDTF">2020-03-21T01:23:10Z</dcterms:created>
  <dcterms:modified xsi:type="dcterms:W3CDTF">2020-03-22T17:07:27Z</dcterms:modified>
</cp:coreProperties>
</file>